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61" r:id="rId4"/>
    <p:sldId id="260" r:id="rId5"/>
    <p:sldId id="259" r:id="rId6"/>
    <p:sldId id="268" r:id="rId7"/>
    <p:sldId id="262" r:id="rId8"/>
    <p:sldId id="278" r:id="rId9"/>
    <p:sldId id="269" r:id="rId10"/>
    <p:sldId id="270" r:id="rId11"/>
    <p:sldId id="271" r:id="rId12"/>
    <p:sldId id="263" r:id="rId13"/>
    <p:sldId id="273" r:id="rId14"/>
    <p:sldId id="264" r:id="rId15"/>
    <p:sldId id="275" r:id="rId16"/>
    <p:sldId id="276" r:id="rId17"/>
    <p:sldId id="265" r:id="rId18"/>
    <p:sldId id="277" r:id="rId19"/>
    <p:sldId id="266" r:id="rId20"/>
    <p:sldId id="267" r:id="rId21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749" y="1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05" d="100"/>
          <a:sy n="105" d="100"/>
        </p:scale>
        <p:origin x="-2478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E7C72-E68D-4AEE-858F-C3EDEBA0CAEC}" type="datetimeFigureOut">
              <a:rPr lang="nl-NL" smtClean="0"/>
              <a:pPr/>
              <a:t>25-11-2013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90A953-E9E9-4F66-97E0-EC7F6F65D5B7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29022759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AAB592-7C50-4D11-AF61-A5DE4B217BEA}" type="datetimeFigureOut">
              <a:rPr lang="nl-NL" smtClean="0"/>
              <a:pPr/>
              <a:t>25-11-2013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36C4EC-0E66-43AC-A97B-46DC12F4BDB5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194147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09"/>
            <a:ext cx="9144000" cy="685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3556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F31A3-7487-48F4-B12E-9EFF011F11BF}" type="datetime1">
              <a:rPr lang="nl-NL" smtClean="0"/>
              <a:pPr/>
              <a:t>25-11-2013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Game-Changing: Fast Dynamic Updates in a Flexible Navigation Mesh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0B98-0E49-40EA-9908-40515B87B45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3398720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49340-ABE3-4A4F-94DC-7BB6CB959D2F}" type="datetime1">
              <a:rPr lang="nl-NL" smtClean="0"/>
              <a:pPr/>
              <a:t>25-11-2013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Game-Changing: Fast Dynamic Updates in a Flexible Navigation Mesh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0B98-0E49-40EA-9908-40515B87B45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272268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ABBAC-A33E-4648-9E67-F5FED73169F5}" type="datetime1">
              <a:rPr lang="nl-NL" smtClean="0"/>
              <a:pPr/>
              <a:t>25-11-2013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Game-Changing: Fast Dynamic Updates in a Flexible Navigation Mesh</a:t>
            </a:r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0B98-0E49-40EA-9908-40515B87B453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xmlns="" val="331601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4653136"/>
            <a:ext cx="9144000" cy="1656184"/>
          </a:xfrm>
          <a:prstGeom prst="rect">
            <a:avLst/>
          </a:prstGeom>
          <a:solidFill>
            <a:srgbClr val="FF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09220"/>
            <a:ext cx="7772400" cy="684076"/>
          </a:xfrm>
        </p:spPr>
        <p:txBody>
          <a:bodyPr anchor="t"/>
          <a:lstStyle>
            <a:lvl1pPr algn="l">
              <a:defRPr sz="4000" b="1" cap="all">
                <a:solidFill>
                  <a:srgbClr val="FFFF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55576" y="4797152"/>
            <a:ext cx="7772400" cy="462061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1CBF2-A408-4527-9669-3B91C143EC9C}" type="datetime1">
              <a:rPr lang="nl-NL" smtClean="0"/>
              <a:pPr/>
              <a:t>25-11-2013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Game-Changing: Fast Dynamic Updates in a Flexible Navigation Mesh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0B98-0E49-40EA-9908-40515B87B45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4032402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354AA-D935-4043-A22C-32D955A7D770}" type="datetime1">
              <a:rPr lang="nl-NL" smtClean="0"/>
              <a:pPr/>
              <a:t>25-11-2013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Game-Changing: Fast Dynamic Updates in a Flexible Navigation Mesh</a:t>
            </a: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0B98-0E49-40EA-9908-40515B87B45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4269154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B13FF-3B48-41A9-B182-812AE0DABC6A}" type="datetime1">
              <a:rPr lang="nl-NL" smtClean="0"/>
              <a:pPr/>
              <a:t>25-11-2013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Game-Changing: Fast Dynamic Updates in a Flexible Navigation Mesh</a:t>
            </a:r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0B98-0E49-40EA-9908-40515B87B45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4010933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BCA34-E346-416D-A8B3-0D19DCCFAB47}" type="datetime1">
              <a:rPr lang="nl-NL" smtClean="0"/>
              <a:pPr/>
              <a:t>25-11-2013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Game-Changing: Fast Dynamic Updates in a Flexible Navigation Mesh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0B98-0E49-40EA-9908-40515B87B45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2014935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51C-5F7B-4523-9320-634BA3320D03}" type="datetime1">
              <a:rPr lang="nl-NL" smtClean="0"/>
              <a:pPr/>
              <a:t>25-11-2013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Game-Changing: Fast Dynamic Updates in a Flexible Navigation Mesh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0B98-0E49-40EA-9908-40515B87B45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3047130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5C85-248D-4B9F-A1A2-AD25E3CCD911}" type="datetime1">
              <a:rPr lang="nl-NL" smtClean="0"/>
              <a:pPr/>
              <a:t>25-11-2013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Game-Changing: Fast Dynamic Updates in a Flexible Navigation Mesh</a:t>
            </a: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0B98-0E49-40EA-9908-40515B87B45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097713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D1E47-D47C-435F-A875-2F3071F3185D}" type="datetime1">
              <a:rPr lang="nl-NL" smtClean="0"/>
              <a:pPr/>
              <a:t>25-11-2013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Game-Changing: Fast Dynamic Updates in a Flexible Navigation Mesh</a:t>
            </a: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0B98-0E49-40EA-9908-40515B87B45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718063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2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908720"/>
            <a:ext cx="9144000" cy="540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554"/>
            <a:ext cx="8229600" cy="8587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52736"/>
            <a:ext cx="8229600" cy="51125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20899"/>
            <a:ext cx="1306488" cy="4859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fld id="{D02237D6-CFF0-4949-8DDA-0EF496069B5F}" type="datetime1">
              <a:rPr lang="nl-NL" smtClean="0"/>
              <a:pPr/>
              <a:t>25-11-2013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63688" y="6327394"/>
            <a:ext cx="5616624" cy="4859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Game-Changing: Fast Dynamic Updates in a Flexible Navigation Mesh</a:t>
            </a:r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80312" y="6320899"/>
            <a:ext cx="1306488" cy="4859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fld id="{9C1D0B98-0E49-40EA-9908-40515B87B45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561179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000" b="1" i="0" kern="1200">
          <a:solidFill>
            <a:schemeClr val="bg1"/>
          </a:solidFill>
          <a:latin typeface="Century Gothic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600" b="1" kern="1200">
          <a:solidFill>
            <a:srgbClr val="7030A0"/>
          </a:solidFill>
          <a:latin typeface="Century Gothic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.wmv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wm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wm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image" Target="../media/image10.jpeg"/><Relationship Id="rId9" Type="http://schemas.microsoft.com/office/2007/relationships/media" Target="../media/media2.wm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1833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Insert: point among polygons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Game-Changing: Fast Dynamic Updates in a Flexible Navigation Mesh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0B98-0E49-40EA-9908-40515B87B453}" type="slidenum">
              <a:rPr lang="nl-NL" smtClean="0"/>
              <a:pPr/>
              <a:t>10</a:t>
            </a:fld>
            <a:endParaRPr lang="nl-NL" dirty="0"/>
          </a:p>
        </p:txBody>
      </p:sp>
      <p:pic>
        <p:nvPicPr>
          <p:cNvPr id="6" name="Picture 37" descr="insert_pointpoly_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9592" y="3717033"/>
            <a:ext cx="3012768" cy="2318039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8" descr="insert_pointpoly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39" y="3717032"/>
            <a:ext cx="3092995" cy="230950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medial-axi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2442" y="1990179"/>
            <a:ext cx="4030662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35"/>
          <p:cNvGrpSpPr>
            <a:grpSpLocks/>
          </p:cNvGrpSpPr>
          <p:nvPr/>
        </p:nvGrpSpPr>
        <p:grpSpPr bwMode="auto">
          <a:xfrm>
            <a:off x="5498313" y="2569195"/>
            <a:ext cx="2689891" cy="2880320"/>
            <a:chOff x="3859" y="2090"/>
            <a:chExt cx="1344" cy="1461"/>
          </a:xfrm>
        </p:grpSpPr>
        <p:sp>
          <p:nvSpPr>
            <p:cNvPr id="12" name="Line 6"/>
            <p:cNvSpPr>
              <a:spLocks noChangeShapeType="1"/>
            </p:cNvSpPr>
            <p:nvPr/>
          </p:nvSpPr>
          <p:spPr bwMode="auto">
            <a:xfrm>
              <a:off x="4226" y="2095"/>
              <a:ext cx="1" cy="317"/>
            </a:xfrm>
            <a:prstGeom prst="line">
              <a:avLst/>
            </a:prstGeom>
            <a:noFill/>
            <a:ln w="28575">
              <a:solidFill>
                <a:srgbClr val="EE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Line 7"/>
            <p:cNvSpPr>
              <a:spLocks noChangeShapeType="1"/>
            </p:cNvSpPr>
            <p:nvPr/>
          </p:nvSpPr>
          <p:spPr bwMode="auto">
            <a:xfrm>
              <a:off x="4432" y="2090"/>
              <a:ext cx="1" cy="317"/>
            </a:xfrm>
            <a:prstGeom prst="line">
              <a:avLst/>
            </a:prstGeom>
            <a:noFill/>
            <a:ln w="28575">
              <a:solidFill>
                <a:srgbClr val="EE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Line 8"/>
            <p:cNvSpPr>
              <a:spLocks noChangeShapeType="1"/>
            </p:cNvSpPr>
            <p:nvPr/>
          </p:nvSpPr>
          <p:spPr bwMode="auto">
            <a:xfrm>
              <a:off x="4639" y="2091"/>
              <a:ext cx="1" cy="317"/>
            </a:xfrm>
            <a:prstGeom prst="line">
              <a:avLst/>
            </a:prstGeom>
            <a:noFill/>
            <a:ln w="28575">
              <a:solidFill>
                <a:srgbClr val="EE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5" name="Line 9"/>
            <p:cNvSpPr>
              <a:spLocks noChangeShapeType="1"/>
            </p:cNvSpPr>
            <p:nvPr/>
          </p:nvSpPr>
          <p:spPr bwMode="auto">
            <a:xfrm>
              <a:off x="4840" y="2090"/>
              <a:ext cx="1" cy="317"/>
            </a:xfrm>
            <a:prstGeom prst="line">
              <a:avLst/>
            </a:prstGeom>
            <a:noFill/>
            <a:ln w="28575">
              <a:solidFill>
                <a:srgbClr val="EE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>
              <a:off x="4836" y="2407"/>
              <a:ext cx="363" cy="1"/>
            </a:xfrm>
            <a:prstGeom prst="line">
              <a:avLst/>
            </a:prstGeom>
            <a:noFill/>
            <a:ln w="28575">
              <a:solidFill>
                <a:srgbClr val="EE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7" name="Line 12"/>
            <p:cNvSpPr>
              <a:spLocks noChangeShapeType="1"/>
            </p:cNvSpPr>
            <p:nvPr/>
          </p:nvSpPr>
          <p:spPr bwMode="auto">
            <a:xfrm>
              <a:off x="4840" y="3228"/>
              <a:ext cx="363" cy="1"/>
            </a:xfrm>
            <a:prstGeom prst="line">
              <a:avLst/>
            </a:prstGeom>
            <a:noFill/>
            <a:ln w="28575">
              <a:solidFill>
                <a:srgbClr val="EE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8" name="Line 13"/>
            <p:cNvSpPr>
              <a:spLocks noChangeShapeType="1"/>
            </p:cNvSpPr>
            <p:nvPr/>
          </p:nvSpPr>
          <p:spPr bwMode="auto">
            <a:xfrm>
              <a:off x="3859" y="2407"/>
              <a:ext cx="363" cy="1"/>
            </a:xfrm>
            <a:prstGeom prst="line">
              <a:avLst/>
            </a:prstGeom>
            <a:noFill/>
            <a:ln w="28575">
              <a:solidFill>
                <a:srgbClr val="EE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9" name="Line 14"/>
            <p:cNvSpPr>
              <a:spLocks noChangeShapeType="1"/>
            </p:cNvSpPr>
            <p:nvPr/>
          </p:nvSpPr>
          <p:spPr bwMode="auto">
            <a:xfrm>
              <a:off x="3863" y="3228"/>
              <a:ext cx="363" cy="1"/>
            </a:xfrm>
            <a:prstGeom prst="line">
              <a:avLst/>
            </a:prstGeom>
            <a:noFill/>
            <a:ln w="28575">
              <a:solidFill>
                <a:srgbClr val="EE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0" name="Line 15"/>
            <p:cNvSpPr>
              <a:spLocks noChangeShapeType="1"/>
            </p:cNvSpPr>
            <p:nvPr/>
          </p:nvSpPr>
          <p:spPr bwMode="auto">
            <a:xfrm>
              <a:off x="4226" y="3234"/>
              <a:ext cx="1" cy="317"/>
            </a:xfrm>
            <a:prstGeom prst="line">
              <a:avLst/>
            </a:prstGeom>
            <a:noFill/>
            <a:ln w="28575">
              <a:solidFill>
                <a:srgbClr val="EE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1" name="Line 16"/>
            <p:cNvSpPr>
              <a:spLocks noChangeShapeType="1"/>
            </p:cNvSpPr>
            <p:nvPr/>
          </p:nvSpPr>
          <p:spPr bwMode="auto">
            <a:xfrm>
              <a:off x="4840" y="3229"/>
              <a:ext cx="1" cy="317"/>
            </a:xfrm>
            <a:prstGeom prst="line">
              <a:avLst/>
            </a:prstGeom>
            <a:noFill/>
            <a:ln w="28575">
              <a:solidFill>
                <a:srgbClr val="EE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if the </a:t>
            </a:r>
            <a:r>
              <a:rPr lang="en-US" i="1" dirty="0" smtClean="0"/>
              <a:t>other obstacles </a:t>
            </a:r>
            <a:r>
              <a:rPr lang="en-US" dirty="0" smtClean="0"/>
              <a:t>are polygons?</a:t>
            </a:r>
            <a:endParaRPr lang="en-US" dirty="0"/>
          </a:p>
          <a:p>
            <a:pPr lvl="1"/>
            <a:r>
              <a:rPr lang="en-US" dirty="0"/>
              <a:t>Edges are chains of line/parabola segments</a:t>
            </a:r>
          </a:p>
          <a:p>
            <a:pPr lvl="1"/>
            <a:r>
              <a:rPr lang="en-US" dirty="0" smtClean="0"/>
              <a:t>An event occurs </a:t>
            </a:r>
            <a:r>
              <a:rPr lang="en-US" dirty="0"/>
              <a:t>when the </a:t>
            </a:r>
            <a:r>
              <a:rPr lang="en-US" dirty="0" smtClean="0"/>
              <a:t>edge </a:t>
            </a:r>
            <a:br>
              <a:rPr lang="en-US" dirty="0" smtClean="0"/>
            </a:br>
            <a:r>
              <a:rPr lang="en-US" dirty="0" smtClean="0"/>
              <a:t>intersects an obstacle normal</a:t>
            </a:r>
            <a:endParaRPr lang="en-US" dirty="0"/>
          </a:p>
          <a:p>
            <a:r>
              <a:rPr lang="en-US" dirty="0"/>
              <a:t>Adapted insertion algorithm</a:t>
            </a:r>
          </a:p>
          <a:p>
            <a:pPr lvl="1"/>
            <a:r>
              <a:rPr lang="en-US" dirty="0"/>
              <a:t>In each iteration, choose the </a:t>
            </a:r>
            <a:r>
              <a:rPr lang="en-US" dirty="0" smtClean="0"/>
              <a:t>first of </a:t>
            </a:r>
            <a:r>
              <a:rPr lang="en-US" b="1" dirty="0" smtClean="0"/>
              <a:t>two</a:t>
            </a:r>
            <a:r>
              <a:rPr lang="en-US" dirty="0" smtClean="0"/>
              <a:t> </a:t>
            </a:r>
            <a:r>
              <a:rPr lang="en-US" dirty="0"/>
              <a:t>intersections</a:t>
            </a:r>
          </a:p>
          <a:p>
            <a:endParaRPr lang="en-US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xmlns="" val="179420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Insert: polygon among polygons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Game-Changing: Fast Dynamic Updates in a Flexible Navigation Mesh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0B98-0E49-40EA-9908-40515B87B453}" type="slidenum">
              <a:rPr lang="nl-NL" smtClean="0"/>
              <a:pPr/>
              <a:t>11</a:t>
            </a:fld>
            <a:endParaRPr lang="nl-NL" dirty="0"/>
          </a:p>
        </p:txBody>
      </p:sp>
      <p:pic>
        <p:nvPicPr>
          <p:cNvPr id="6" name="Picture 4" descr="insert_poly_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90672"/>
            <a:ext cx="2664296" cy="259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insert_poly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35448"/>
            <a:ext cx="3152551" cy="206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if the </a:t>
            </a:r>
            <a:r>
              <a:rPr lang="en-US" i="1" dirty="0"/>
              <a:t>inserted obstacle P </a:t>
            </a:r>
            <a:r>
              <a:rPr lang="en-US" dirty="0"/>
              <a:t>is a polygon?</a:t>
            </a:r>
          </a:p>
          <a:p>
            <a:pPr lvl="1"/>
            <a:r>
              <a:rPr lang="en-US" i="1" dirty="0"/>
              <a:t>P</a:t>
            </a:r>
            <a:r>
              <a:rPr lang="en-US" dirty="0"/>
              <a:t> can also induce </a:t>
            </a:r>
            <a:r>
              <a:rPr lang="en-US" dirty="0" smtClean="0"/>
              <a:t>events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Adapted insertion algorithm</a:t>
            </a:r>
          </a:p>
          <a:p>
            <a:pPr lvl="1"/>
            <a:r>
              <a:rPr lang="en-US" dirty="0"/>
              <a:t>In each iteration, choose the first of </a:t>
            </a:r>
            <a:r>
              <a:rPr lang="en-US" b="1" dirty="0"/>
              <a:t>three </a:t>
            </a:r>
            <a:r>
              <a:rPr lang="en-US" dirty="0"/>
              <a:t>intersections</a:t>
            </a:r>
          </a:p>
          <a:p>
            <a:pPr marL="457200" lvl="1" indent="0">
              <a:buNone/>
            </a:pPr>
            <a:r>
              <a:rPr lang="en-US" dirty="0"/>
              <a:t>	a) With the Voronoi cell</a:t>
            </a:r>
          </a:p>
          <a:p>
            <a:pPr marL="457200" lvl="1" indent="0">
              <a:buNone/>
            </a:pPr>
            <a:r>
              <a:rPr lang="en-US" dirty="0"/>
              <a:t>	b) With the </a:t>
            </a:r>
            <a:r>
              <a:rPr lang="en-US" dirty="0" err="1"/>
              <a:t>neighbour’s</a:t>
            </a:r>
            <a:r>
              <a:rPr lang="en-US" dirty="0"/>
              <a:t> normal vector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b="1" dirty="0"/>
              <a:t>c) With </a:t>
            </a:r>
            <a:r>
              <a:rPr lang="en-US" b="1" i="1" dirty="0"/>
              <a:t>P</a:t>
            </a:r>
            <a:r>
              <a:rPr lang="en-US" b="1" dirty="0"/>
              <a:t>’s normal </a:t>
            </a:r>
            <a:r>
              <a:rPr lang="en-US" b="1" dirty="0" smtClean="0"/>
              <a:t>vector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xmlns="" val="190636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DELETE</a:t>
            </a:r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LEVEL 3</a:t>
            </a:r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Game-Changing: Fast Dynamic Updates in a Flexible Navigation Mesh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0B98-0E49-40EA-9908-40515B87B453}" type="slidenum">
              <a:rPr lang="nl-NL" smtClean="0"/>
              <a:pPr/>
              <a:t>12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xmlns="" val="387373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Delete </a:t>
            </a:r>
            <a:r>
              <a:rPr lang="nl-NL" dirty="0" err="1" smtClean="0"/>
              <a:t>an</a:t>
            </a:r>
            <a:r>
              <a:rPr lang="nl-NL" dirty="0" smtClean="0"/>
              <a:t> </a:t>
            </a:r>
            <a:r>
              <a:rPr lang="nl-NL" dirty="0" err="1" smtClean="0"/>
              <a:t>obstacle</a:t>
            </a:r>
            <a:endParaRPr lang="nl-NL" dirty="0"/>
          </a:p>
        </p:txBody>
      </p:sp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dirty="0" err="1"/>
              <a:t>Deleting</a:t>
            </a:r>
            <a:r>
              <a:rPr lang="nl-NL" altLang="nl-NL" dirty="0"/>
              <a:t> </a:t>
            </a:r>
            <a:r>
              <a:rPr lang="nl-NL" altLang="nl-NL" i="1" dirty="0"/>
              <a:t>P</a:t>
            </a:r>
            <a:r>
              <a:rPr lang="nl-NL" altLang="nl-NL" dirty="0"/>
              <a:t>: the </a:t>
            </a:r>
            <a:r>
              <a:rPr lang="nl-NL" altLang="nl-NL" dirty="0" err="1"/>
              <a:t>cell</a:t>
            </a:r>
            <a:r>
              <a:rPr lang="nl-NL" altLang="nl-NL" dirty="0"/>
              <a:t> </a:t>
            </a:r>
            <a:r>
              <a:rPr lang="nl-NL" altLang="nl-NL" i="1" dirty="0"/>
              <a:t>C</a:t>
            </a:r>
            <a:r>
              <a:rPr lang="nl-NL" altLang="nl-NL" i="1" baseline="-25000" dirty="0"/>
              <a:t>P</a:t>
            </a:r>
            <a:r>
              <a:rPr lang="nl-NL" altLang="nl-NL" dirty="0"/>
              <a:t> </a:t>
            </a:r>
            <a:r>
              <a:rPr lang="nl-NL" altLang="nl-NL" dirty="0" err="1"/>
              <a:t>needs</a:t>
            </a:r>
            <a:r>
              <a:rPr lang="nl-NL" altLang="nl-NL" dirty="0"/>
              <a:t> </a:t>
            </a:r>
            <a:r>
              <a:rPr lang="nl-NL" altLang="nl-NL" dirty="0" err="1"/>
              <a:t>to</a:t>
            </a:r>
            <a:r>
              <a:rPr lang="nl-NL" altLang="nl-NL" dirty="0"/>
              <a:t> </a:t>
            </a:r>
            <a:r>
              <a:rPr lang="nl-NL" altLang="nl-NL" dirty="0" err="1"/>
              <a:t>be</a:t>
            </a:r>
            <a:r>
              <a:rPr lang="nl-NL" altLang="nl-NL" dirty="0"/>
              <a:t> </a:t>
            </a:r>
            <a:r>
              <a:rPr lang="nl-NL" altLang="nl-NL" dirty="0" err="1"/>
              <a:t>removed</a:t>
            </a:r>
            <a:endParaRPr lang="nl-NL" altLang="nl-NL" dirty="0"/>
          </a:p>
          <a:p>
            <a:pPr lvl="1"/>
            <a:r>
              <a:rPr lang="nl-NL" altLang="nl-NL" dirty="0" err="1"/>
              <a:t>Its</a:t>
            </a:r>
            <a:r>
              <a:rPr lang="nl-NL" altLang="nl-NL" dirty="0"/>
              <a:t> </a:t>
            </a:r>
            <a:r>
              <a:rPr lang="nl-NL" altLang="nl-NL" dirty="0" err="1"/>
              <a:t>interior</a:t>
            </a:r>
            <a:r>
              <a:rPr lang="nl-NL" altLang="nl-NL" dirty="0"/>
              <a:t> must </a:t>
            </a:r>
            <a:r>
              <a:rPr lang="nl-NL" altLang="nl-NL" dirty="0" err="1"/>
              <a:t>be</a:t>
            </a:r>
            <a:r>
              <a:rPr lang="nl-NL" altLang="nl-NL" dirty="0"/>
              <a:t> </a:t>
            </a:r>
            <a:r>
              <a:rPr lang="nl-NL" altLang="nl-NL" dirty="0" err="1"/>
              <a:t>filled</a:t>
            </a:r>
            <a:r>
              <a:rPr lang="nl-NL" altLang="nl-NL" dirty="0"/>
              <a:t> </a:t>
            </a:r>
            <a:r>
              <a:rPr lang="nl-NL" altLang="nl-NL" dirty="0" err="1" smtClean="0"/>
              <a:t>with</a:t>
            </a:r>
            <a:r>
              <a:rPr lang="nl-NL" altLang="nl-NL" dirty="0" smtClean="0"/>
              <a:t> </a:t>
            </a:r>
            <a:r>
              <a:rPr lang="nl-NL" altLang="nl-NL" dirty="0"/>
              <a:t>new </a:t>
            </a:r>
            <a:r>
              <a:rPr lang="nl-NL" altLang="nl-NL" dirty="0" err="1"/>
              <a:t>edges</a:t>
            </a:r>
            <a:endParaRPr lang="nl-NL" altLang="nl-NL" dirty="0"/>
          </a:p>
          <a:p>
            <a:pPr lvl="1"/>
            <a:r>
              <a:rPr lang="nl-NL" altLang="nl-NL" dirty="0"/>
              <a:t>These </a:t>
            </a:r>
            <a:r>
              <a:rPr lang="nl-NL" altLang="nl-NL" dirty="0" err="1"/>
              <a:t>can</a:t>
            </a:r>
            <a:r>
              <a:rPr lang="nl-NL" altLang="nl-NL" dirty="0"/>
              <a:t> </a:t>
            </a:r>
            <a:r>
              <a:rPr lang="nl-NL" altLang="nl-NL" b="1" dirty="0" err="1"/>
              <a:t>only</a:t>
            </a:r>
            <a:r>
              <a:rPr lang="nl-NL" altLang="nl-NL" b="1" dirty="0"/>
              <a:t> </a:t>
            </a:r>
            <a:r>
              <a:rPr lang="nl-NL" altLang="nl-NL" dirty="0" err="1"/>
              <a:t>come</a:t>
            </a:r>
            <a:r>
              <a:rPr lang="nl-NL" altLang="nl-NL" dirty="0"/>
              <a:t> </a:t>
            </a:r>
            <a:r>
              <a:rPr lang="nl-NL" altLang="nl-NL" dirty="0" err="1"/>
              <a:t>from</a:t>
            </a:r>
            <a:r>
              <a:rPr lang="nl-NL" altLang="nl-NL" dirty="0"/>
              <a:t> </a:t>
            </a:r>
            <a:r>
              <a:rPr lang="nl-NL" altLang="nl-NL" i="1" dirty="0"/>
              <a:t>P</a:t>
            </a:r>
            <a:r>
              <a:rPr lang="nl-NL" altLang="nl-NL" dirty="0"/>
              <a:t>’s </a:t>
            </a:r>
            <a:r>
              <a:rPr lang="nl-NL" altLang="nl-NL" dirty="0" err="1" smtClean="0"/>
              <a:t>neighbours</a:t>
            </a:r>
            <a:endParaRPr lang="nl-NL" altLang="nl-NL" dirty="0" smtClean="0"/>
          </a:p>
          <a:p>
            <a:pPr lvl="1"/>
            <a:endParaRPr lang="nl-NL" altLang="nl-NL" dirty="0"/>
          </a:p>
          <a:p>
            <a:r>
              <a:rPr lang="nl-NL" altLang="nl-NL" dirty="0" err="1" smtClean="0"/>
              <a:t>Deletion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algorithm</a:t>
            </a:r>
            <a:endParaRPr lang="nl-NL" altLang="nl-NL" dirty="0"/>
          </a:p>
          <a:p>
            <a:pPr lvl="1"/>
            <a:r>
              <a:rPr lang="nl-NL" altLang="nl-NL" dirty="0" err="1"/>
              <a:t>Compute</a:t>
            </a:r>
            <a:r>
              <a:rPr lang="nl-NL" altLang="nl-NL" dirty="0"/>
              <a:t> </a:t>
            </a:r>
            <a:r>
              <a:rPr lang="nl-NL" altLang="nl-NL" i="1" dirty="0"/>
              <a:t>N</a:t>
            </a:r>
            <a:r>
              <a:rPr lang="nl-NL" altLang="nl-NL" i="1" baseline="-25000" dirty="0"/>
              <a:t>P</a:t>
            </a:r>
            <a:r>
              <a:rPr lang="nl-NL" altLang="nl-NL" dirty="0"/>
              <a:t>, </a:t>
            </a:r>
            <a:r>
              <a:rPr lang="nl-NL" altLang="nl-NL" dirty="0" smtClean="0"/>
              <a:t>the set </a:t>
            </a:r>
            <a:r>
              <a:rPr lang="nl-NL" altLang="nl-NL" dirty="0"/>
              <a:t>of </a:t>
            </a:r>
            <a:r>
              <a:rPr lang="nl-NL" altLang="nl-NL" dirty="0" err="1" smtClean="0"/>
              <a:t>neighbors</a:t>
            </a:r>
            <a:endParaRPr lang="nl-NL" altLang="nl-NL" dirty="0"/>
          </a:p>
          <a:p>
            <a:pPr lvl="1"/>
            <a:r>
              <a:rPr lang="nl-NL" altLang="nl-NL" dirty="0" err="1"/>
              <a:t>Build</a:t>
            </a:r>
            <a:r>
              <a:rPr lang="nl-NL" altLang="nl-NL" dirty="0"/>
              <a:t> the </a:t>
            </a:r>
            <a:r>
              <a:rPr lang="nl-NL" altLang="nl-NL" dirty="0" err="1"/>
              <a:t>medial</a:t>
            </a:r>
            <a:r>
              <a:rPr lang="nl-NL" altLang="nl-NL" dirty="0"/>
              <a:t> </a:t>
            </a:r>
            <a:r>
              <a:rPr lang="nl-NL" altLang="nl-NL" dirty="0" err="1"/>
              <a:t>axis</a:t>
            </a:r>
            <a:r>
              <a:rPr lang="nl-NL" altLang="nl-NL" dirty="0"/>
              <a:t> </a:t>
            </a:r>
            <a:r>
              <a:rPr lang="nl-NL" altLang="nl-NL" dirty="0" err="1"/>
              <a:t>for</a:t>
            </a:r>
            <a:r>
              <a:rPr lang="nl-NL" altLang="nl-NL" dirty="0"/>
              <a:t> </a:t>
            </a:r>
            <a:r>
              <a:rPr lang="nl-NL" altLang="nl-NL" i="1" dirty="0"/>
              <a:t>N</a:t>
            </a:r>
            <a:r>
              <a:rPr lang="nl-NL" altLang="nl-NL" i="1" baseline="-25000" dirty="0"/>
              <a:t>P</a:t>
            </a:r>
          </a:p>
          <a:p>
            <a:pPr lvl="1"/>
            <a:r>
              <a:rPr lang="nl-NL" altLang="nl-NL" dirty="0"/>
              <a:t>Connect the </a:t>
            </a:r>
            <a:r>
              <a:rPr lang="nl-NL" altLang="nl-NL" dirty="0" err="1"/>
              <a:t>old</a:t>
            </a:r>
            <a:r>
              <a:rPr lang="nl-NL" altLang="nl-NL" dirty="0"/>
              <a:t>/new </a:t>
            </a:r>
            <a:r>
              <a:rPr lang="nl-NL" altLang="nl-NL" dirty="0" err="1"/>
              <a:t>medial</a:t>
            </a:r>
            <a:r>
              <a:rPr lang="nl-NL" altLang="nl-NL" dirty="0"/>
              <a:t> </a:t>
            </a:r>
            <a:r>
              <a:rPr lang="nl-NL" altLang="nl-NL" dirty="0" err="1"/>
              <a:t>axes</a:t>
            </a:r>
            <a:endParaRPr lang="nl-NL" altLang="nl-NL" dirty="0"/>
          </a:p>
          <a:p>
            <a:pPr lvl="1"/>
            <a:r>
              <a:rPr lang="nl-NL" altLang="nl-NL" dirty="0"/>
              <a:t>Delete the </a:t>
            </a:r>
            <a:r>
              <a:rPr lang="nl-NL" altLang="nl-NL" dirty="0" err="1"/>
              <a:t>boundary</a:t>
            </a:r>
            <a:r>
              <a:rPr lang="nl-NL" altLang="nl-NL" dirty="0"/>
              <a:t> of </a:t>
            </a:r>
            <a:r>
              <a:rPr lang="nl-NL" altLang="nl-NL" i="1" dirty="0"/>
              <a:t>C</a:t>
            </a:r>
            <a:r>
              <a:rPr lang="nl-NL" altLang="nl-NL" i="1" baseline="-25000" dirty="0"/>
              <a:t>P</a:t>
            </a:r>
          </a:p>
          <a:p>
            <a:r>
              <a:rPr lang="nl-NL" altLang="nl-NL" dirty="0" err="1"/>
              <a:t>Complexity</a:t>
            </a:r>
            <a:r>
              <a:rPr lang="nl-NL" altLang="nl-NL" dirty="0"/>
              <a:t>: O(</a:t>
            </a:r>
            <a:r>
              <a:rPr lang="nl-NL" altLang="nl-NL" i="1" dirty="0"/>
              <a:t>m</a:t>
            </a:r>
            <a:r>
              <a:rPr lang="nl-NL" altLang="nl-NL" dirty="0"/>
              <a:t> log </a:t>
            </a:r>
            <a:r>
              <a:rPr lang="nl-NL" altLang="nl-NL" i="1" dirty="0"/>
              <a:t>m</a:t>
            </a:r>
            <a:r>
              <a:rPr lang="nl-NL" altLang="nl-NL" dirty="0"/>
              <a:t>)</a:t>
            </a:r>
          </a:p>
          <a:p>
            <a:pPr lvl="1"/>
            <a:r>
              <a:rPr lang="nl-NL" altLang="nl-NL" i="1" dirty="0"/>
              <a:t>m</a:t>
            </a:r>
            <a:r>
              <a:rPr lang="nl-NL" altLang="nl-NL" dirty="0"/>
              <a:t> = </a:t>
            </a:r>
            <a:r>
              <a:rPr lang="nl-NL" altLang="nl-NL" dirty="0" err="1"/>
              <a:t>number</a:t>
            </a:r>
            <a:r>
              <a:rPr lang="nl-NL" altLang="nl-NL" dirty="0"/>
              <a:t> of </a:t>
            </a:r>
            <a:r>
              <a:rPr lang="nl-NL" altLang="nl-NL" dirty="0" err="1"/>
              <a:t>neighbors</a:t>
            </a:r>
            <a:r>
              <a:rPr lang="nl-NL" altLang="nl-NL" dirty="0"/>
              <a:t> </a:t>
            </a:r>
            <a:r>
              <a:rPr lang="nl-NL" altLang="nl-NL" dirty="0" err="1"/>
              <a:t>for</a:t>
            </a:r>
            <a:r>
              <a:rPr lang="nl-NL" altLang="nl-NL" dirty="0"/>
              <a:t> </a:t>
            </a:r>
            <a:r>
              <a:rPr lang="nl-NL" altLang="nl-NL" i="1" dirty="0" smtClean="0"/>
              <a:t>P</a:t>
            </a:r>
            <a:endParaRPr lang="en-US" altLang="nl-NL" i="1" dirty="0" smtClean="0"/>
          </a:p>
          <a:p>
            <a:r>
              <a:rPr lang="en-US" altLang="nl-NL" dirty="0" smtClean="0"/>
              <a:t>Also works for polygons</a:t>
            </a:r>
            <a:endParaRPr lang="nl-NL" altLang="nl-NL" dirty="0"/>
          </a:p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Game-Changing: Fast Dynamic Updates in a Flexible Navigation Mesh</a:t>
            </a: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0B98-0E49-40EA-9908-40515B87B453}" type="slidenum">
              <a:rPr lang="nl-NL" smtClean="0"/>
              <a:pPr/>
              <a:t>13</a:t>
            </a:fld>
            <a:endParaRPr lang="nl-NL"/>
          </a:p>
        </p:txBody>
      </p:sp>
      <p:pic>
        <p:nvPicPr>
          <p:cNvPr id="8" name="Picture 11" descr="delete_points_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780928"/>
            <a:ext cx="3363866" cy="288032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delete_points_1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780928"/>
            <a:ext cx="3363866" cy="288032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delete_points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780928"/>
            <a:ext cx="3363866" cy="288032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delete_points_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780928"/>
            <a:ext cx="3363866" cy="288032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385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RESULTS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LEVEL 4</a:t>
            </a:r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Game-Changing: Fast Dynamic Updates in a Flexible Navigation Mesh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0B98-0E49-40EA-9908-40515B87B453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285042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exp_insert_loc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269" y="1647506"/>
            <a:ext cx="3732213" cy="254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exp_insert_glob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9982" y="1647506"/>
            <a:ext cx="3600450" cy="259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Experimental</a:t>
            </a:r>
            <a:r>
              <a:rPr lang="nl-NL" dirty="0" smtClean="0"/>
              <a:t> </a:t>
            </a:r>
            <a:r>
              <a:rPr lang="nl-NL" dirty="0" err="1" smtClean="0"/>
              <a:t>results</a:t>
            </a:r>
            <a:endParaRPr lang="nl-NL" dirty="0"/>
          </a:p>
        </p:txBody>
      </p:sp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err="1" smtClean="0"/>
              <a:t>Much</a:t>
            </a:r>
            <a:r>
              <a:rPr lang="nl-NL" dirty="0" smtClean="0"/>
              <a:t> </a:t>
            </a:r>
            <a:r>
              <a:rPr lang="nl-NL" dirty="0" err="1" smtClean="0"/>
              <a:t>faster</a:t>
            </a:r>
            <a:r>
              <a:rPr lang="nl-NL" dirty="0" smtClean="0"/>
              <a:t> </a:t>
            </a:r>
            <a:r>
              <a:rPr lang="nl-NL" dirty="0" err="1" smtClean="0"/>
              <a:t>than</a:t>
            </a:r>
            <a:r>
              <a:rPr lang="nl-NL" dirty="0" smtClean="0"/>
              <a:t> complete </a:t>
            </a:r>
            <a:r>
              <a:rPr lang="nl-NL" dirty="0" err="1" smtClean="0"/>
              <a:t>reconstruction</a:t>
            </a:r>
            <a:endParaRPr lang="nl-NL" dirty="0" smtClean="0"/>
          </a:p>
          <a:p>
            <a:endParaRPr lang="nl-NL" dirty="0"/>
          </a:p>
          <a:p>
            <a:r>
              <a:rPr lang="nl-NL" dirty="0" smtClean="0"/>
              <a:t>Running </a:t>
            </a:r>
            <a:r>
              <a:rPr lang="nl-NL" dirty="0" err="1" smtClean="0"/>
              <a:t>times</a:t>
            </a:r>
            <a:r>
              <a:rPr lang="nl-NL" dirty="0" smtClean="0"/>
              <a:t> </a:t>
            </a:r>
            <a:r>
              <a:rPr lang="nl-NL" dirty="0" err="1" smtClean="0"/>
              <a:t>depend</a:t>
            </a:r>
            <a:r>
              <a:rPr lang="nl-NL" dirty="0" smtClean="0"/>
              <a:t> </a:t>
            </a:r>
            <a:r>
              <a:rPr lang="nl-NL" dirty="0" err="1" smtClean="0"/>
              <a:t>only</a:t>
            </a:r>
            <a:r>
              <a:rPr lang="nl-NL" dirty="0" smtClean="0"/>
              <a:t> on the </a:t>
            </a:r>
            <a:r>
              <a:rPr lang="nl-NL" dirty="0" err="1" smtClean="0"/>
              <a:t>affected</a:t>
            </a:r>
            <a:r>
              <a:rPr lang="nl-NL" dirty="0" smtClean="0"/>
              <a:t> area</a:t>
            </a:r>
          </a:p>
          <a:p>
            <a:pPr lvl="1"/>
            <a:r>
              <a:rPr lang="nl-NL" dirty="0" smtClean="0"/>
              <a:t>In </a:t>
            </a:r>
            <a:r>
              <a:rPr lang="nl-NL" dirty="0" err="1" smtClean="0"/>
              <a:t>practice</a:t>
            </a:r>
            <a:r>
              <a:rPr lang="nl-NL" dirty="0" smtClean="0"/>
              <a:t>, updates </a:t>
            </a:r>
            <a:r>
              <a:rPr lang="nl-NL" dirty="0" err="1" smtClean="0"/>
              <a:t>will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err="1" smtClean="0"/>
              <a:t>be</a:t>
            </a:r>
            <a:r>
              <a:rPr lang="nl-NL" dirty="0" smtClean="0"/>
              <a:t> </a:t>
            </a:r>
            <a:r>
              <a:rPr lang="nl-NL" dirty="0" err="1" smtClean="0"/>
              <a:t>very</a:t>
            </a:r>
            <a:r>
              <a:rPr lang="nl-NL" dirty="0" smtClean="0"/>
              <a:t> </a:t>
            </a:r>
            <a:r>
              <a:rPr lang="nl-NL" dirty="0" err="1" smtClean="0"/>
              <a:t>local</a:t>
            </a:r>
            <a:endParaRPr lang="nl-NL" dirty="0"/>
          </a:p>
          <a:p>
            <a:pPr lvl="1"/>
            <a:r>
              <a:rPr lang="nl-NL" b="1" dirty="0" smtClean="0"/>
              <a:t>Real-time performance: </a:t>
            </a:r>
            <a:br>
              <a:rPr lang="nl-NL" b="1" dirty="0" smtClean="0"/>
            </a:br>
            <a:r>
              <a:rPr lang="nl-NL" dirty="0" smtClean="0"/>
              <a:t>&lt;5 </a:t>
            </a:r>
            <a:r>
              <a:rPr lang="nl-NL" dirty="0" err="1" smtClean="0"/>
              <a:t>ms</a:t>
            </a:r>
            <a:r>
              <a:rPr lang="nl-NL" dirty="0" smtClean="0"/>
              <a:t> per update</a:t>
            </a:r>
          </a:p>
          <a:p>
            <a:pPr lvl="1"/>
            <a:endParaRPr lang="nl-NL" dirty="0"/>
          </a:p>
          <a:p>
            <a:r>
              <a:rPr lang="nl-NL" dirty="0" err="1" smtClean="0"/>
              <a:t>Moving</a:t>
            </a:r>
            <a:r>
              <a:rPr lang="nl-NL" dirty="0" smtClean="0"/>
              <a:t> </a:t>
            </a:r>
            <a:r>
              <a:rPr lang="nl-NL" dirty="0" err="1" smtClean="0"/>
              <a:t>obstacles</a:t>
            </a:r>
            <a:endParaRPr lang="nl-NL" dirty="0" smtClean="0"/>
          </a:p>
          <a:p>
            <a:pPr marL="457200" lvl="1" indent="0">
              <a:buNone/>
            </a:pPr>
            <a:r>
              <a:rPr lang="nl-NL" dirty="0" smtClean="0"/>
              <a:t>a) Series of </a:t>
            </a:r>
            <a:r>
              <a:rPr lang="nl-NL" dirty="0" err="1" smtClean="0"/>
              <a:t>deletions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insertions</a:t>
            </a:r>
            <a:endParaRPr lang="nl-NL" dirty="0" smtClean="0"/>
          </a:p>
          <a:p>
            <a:pPr marL="457200" lvl="1" indent="0">
              <a:buNone/>
            </a:pPr>
            <a:r>
              <a:rPr lang="nl-NL" dirty="0" smtClean="0"/>
              <a:t>b) Re-insertions in a static scene: faster, more robust</a:t>
            </a:r>
          </a:p>
          <a:p>
            <a:pPr marL="457200" lvl="1" indent="0">
              <a:buNone/>
            </a:pPr>
            <a:r>
              <a:rPr lang="nl-NL" dirty="0" smtClean="0">
                <a:sym typeface="Wingdings" panose="05000000000000000000" pitchFamily="2" charset="2"/>
              </a:rPr>
              <a:t> Demo 1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Game-Changing: Fast Dynamic Updates in a Flexible Navigation Mesh</a:t>
            </a: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0B98-0E49-40EA-9908-40515B87B453}" type="slidenum">
              <a:rPr lang="nl-NL" smtClean="0"/>
              <a:pPr/>
              <a:t>15</a:t>
            </a:fld>
            <a:endParaRPr lang="nl-NL"/>
          </a:p>
        </p:txBody>
      </p:sp>
      <p:pic>
        <p:nvPicPr>
          <p:cNvPr id="8" name="Picture 4" descr="exp_inser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1257" y="2492896"/>
            <a:ext cx="4269215" cy="207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9443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0906" y="3284984"/>
            <a:ext cx="5220072" cy="258988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Applied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path</a:t>
            </a:r>
            <a:r>
              <a:rPr lang="nl-NL" dirty="0" smtClean="0"/>
              <a:t> planning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Current</a:t>
            </a:r>
            <a:r>
              <a:rPr lang="nl-NL" dirty="0" smtClean="0"/>
              <a:t> </a:t>
            </a:r>
            <a:r>
              <a:rPr lang="nl-NL" dirty="0" err="1" smtClean="0"/>
              <a:t>work</a:t>
            </a:r>
            <a:r>
              <a:rPr lang="nl-NL" dirty="0" smtClean="0"/>
              <a:t>: let </a:t>
            </a:r>
            <a:r>
              <a:rPr lang="nl-NL" dirty="0" err="1" smtClean="0"/>
              <a:t>characters</a:t>
            </a:r>
            <a:r>
              <a:rPr lang="nl-NL" dirty="0" smtClean="0"/>
              <a:t> </a:t>
            </a:r>
            <a:r>
              <a:rPr lang="nl-NL" i="1" dirty="0" err="1" smtClean="0"/>
              <a:t>respond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updates</a:t>
            </a:r>
          </a:p>
          <a:p>
            <a:pPr lvl="1"/>
            <a:r>
              <a:rPr lang="nl-NL" dirty="0" err="1" smtClean="0"/>
              <a:t>Recognize</a:t>
            </a:r>
            <a:r>
              <a:rPr lang="nl-NL" dirty="0" smtClean="0"/>
              <a:t> </a:t>
            </a:r>
            <a:r>
              <a:rPr lang="nl-NL" dirty="0" err="1" smtClean="0"/>
              <a:t>that</a:t>
            </a:r>
            <a:r>
              <a:rPr lang="nl-NL" dirty="0" smtClean="0"/>
              <a:t> part of the corridor is </a:t>
            </a:r>
            <a:r>
              <a:rPr lang="nl-NL" dirty="0" err="1" smtClean="0"/>
              <a:t>invalid</a:t>
            </a:r>
            <a:r>
              <a:rPr lang="nl-NL" dirty="0" smtClean="0"/>
              <a:t> </a:t>
            </a:r>
          </a:p>
          <a:p>
            <a:pPr lvl="1"/>
            <a:r>
              <a:rPr lang="nl-NL" b="1" dirty="0" smtClean="0"/>
              <a:t>Re-plan</a:t>
            </a:r>
            <a:r>
              <a:rPr lang="nl-NL" dirty="0" smtClean="0"/>
              <a:t> the route</a:t>
            </a:r>
            <a:endParaRPr lang="nl-NL" dirty="0"/>
          </a:p>
          <a:p>
            <a:pPr lvl="1"/>
            <a:endParaRPr lang="nl-NL" b="1" dirty="0" smtClean="0">
              <a:sym typeface="Wingdings" panose="05000000000000000000" pitchFamily="2" charset="2"/>
            </a:endParaRPr>
          </a:p>
          <a:p>
            <a:pPr lvl="1"/>
            <a:r>
              <a:rPr lang="nl-NL" dirty="0" smtClean="0">
                <a:sym typeface="Wingdings" panose="05000000000000000000" pitchFamily="2" charset="2"/>
              </a:rPr>
              <a:t>Implemented in our </a:t>
            </a:r>
            <a:r>
              <a:rPr lang="nl-NL" b="1" dirty="0" smtClean="0">
                <a:sym typeface="Wingdings" panose="05000000000000000000" pitchFamily="2" charset="2"/>
              </a:rPr>
              <a:t>ECM framework</a:t>
            </a:r>
            <a:r>
              <a:rPr lang="nl-NL" dirty="0" smtClean="0">
                <a:sym typeface="Wingdings" panose="05000000000000000000" pitchFamily="2" charset="2"/>
              </a:rPr>
              <a:t>  Demo 2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Game-Changing: Fast Dynamic Updates in a Flexible Navigation Mesh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0B98-0E49-40EA-9908-40515B87B453}" type="slidenum">
              <a:rPr lang="nl-NL" smtClean="0"/>
              <a:pPr/>
              <a:t>16</a:t>
            </a:fld>
            <a:endParaRPr lang="nl-NL" dirty="0"/>
          </a:p>
        </p:txBody>
      </p:sp>
      <p:sp>
        <p:nvSpPr>
          <p:cNvPr id="7" name="Tekstvak 6"/>
          <p:cNvSpPr txBox="1"/>
          <p:nvPr/>
        </p:nvSpPr>
        <p:spPr>
          <a:xfrm>
            <a:off x="6266928" y="1513812"/>
            <a:ext cx="9172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 err="1" smtClean="0">
                <a:solidFill>
                  <a:srgbClr val="FF0000"/>
                </a:solidFill>
              </a:rPr>
              <a:t>When</a:t>
            </a:r>
            <a:r>
              <a:rPr lang="nl-NL" dirty="0" smtClean="0">
                <a:solidFill>
                  <a:srgbClr val="FF0000"/>
                </a:solidFill>
              </a:rPr>
              <a:t>?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3507518" y="1877850"/>
            <a:ext cx="768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 smtClean="0">
                <a:solidFill>
                  <a:srgbClr val="FF0000"/>
                </a:solidFill>
              </a:rPr>
              <a:t>How</a:t>
            </a:r>
            <a:r>
              <a:rPr lang="nl-NL" dirty="0" smtClean="0">
                <a:solidFill>
                  <a:srgbClr val="FF0000"/>
                </a:solidFill>
              </a:rPr>
              <a:t>?</a:t>
            </a:r>
            <a:endParaRPr lang="nl-N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698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Conclusions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LEVEL 5</a:t>
            </a:r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Game-Changing: Fast Dynamic Updates in a Flexible Navigation Mesh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0B98-0E49-40EA-9908-40515B87B453}" type="slidenum">
              <a:rPr lang="nl-NL" smtClean="0"/>
              <a:pPr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280996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Summary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Game-Changing: Fast Dynamic Updates in a Flexible Navigation Mesh</a:t>
            </a: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0B98-0E49-40EA-9908-40515B87B453}" type="slidenum">
              <a:rPr lang="nl-NL" smtClean="0"/>
              <a:pPr/>
              <a:t>18</a:t>
            </a:fld>
            <a:endParaRPr lang="nl-NL"/>
          </a:p>
        </p:txBody>
      </p:sp>
      <p:pic>
        <p:nvPicPr>
          <p:cNvPr id="8" name="Picture 7" descr="conclusion_inser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0496" y="2924944"/>
            <a:ext cx="2486025" cy="287496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onclusion_dele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0583" y="2924944"/>
            <a:ext cx="3455988" cy="28956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nl-NL" dirty="0"/>
              <a:t>Algorithms for updating a navigation mesh</a:t>
            </a:r>
          </a:p>
          <a:p>
            <a:pPr lvl="1"/>
            <a:r>
              <a:rPr lang="en-US" altLang="nl-NL" dirty="0"/>
              <a:t>Based on Voronoi diagram techniques</a:t>
            </a:r>
          </a:p>
          <a:p>
            <a:pPr lvl="1"/>
            <a:r>
              <a:rPr lang="en-US" altLang="nl-NL" b="1" dirty="0"/>
              <a:t>Insertions</a:t>
            </a:r>
            <a:r>
              <a:rPr lang="en-US" altLang="nl-NL" dirty="0"/>
              <a:t> of points and polygons</a:t>
            </a:r>
          </a:p>
          <a:p>
            <a:pPr lvl="1"/>
            <a:r>
              <a:rPr lang="en-US" altLang="nl-NL" b="1" dirty="0"/>
              <a:t>Deletions</a:t>
            </a:r>
            <a:r>
              <a:rPr lang="en-US" altLang="nl-NL" dirty="0"/>
              <a:t> based on insertions</a:t>
            </a:r>
          </a:p>
          <a:p>
            <a:pPr lvl="1"/>
            <a:endParaRPr lang="en-US" altLang="nl-NL" dirty="0"/>
          </a:p>
          <a:p>
            <a:r>
              <a:rPr lang="en-US" altLang="nl-NL" dirty="0"/>
              <a:t>Implementation and experiments</a:t>
            </a:r>
          </a:p>
          <a:p>
            <a:pPr lvl="1"/>
            <a:r>
              <a:rPr lang="en-US" altLang="nl-NL" b="1" dirty="0" smtClean="0"/>
              <a:t>Real-time</a:t>
            </a:r>
            <a:r>
              <a:rPr lang="en-US" altLang="nl-NL" dirty="0" smtClean="0"/>
              <a:t> insertions / deletions</a:t>
            </a:r>
            <a:endParaRPr lang="en-US" altLang="nl-NL" dirty="0"/>
          </a:p>
          <a:p>
            <a:pPr lvl="1"/>
            <a:r>
              <a:rPr lang="en-US" altLang="nl-NL" dirty="0" smtClean="0"/>
              <a:t>Movement</a:t>
            </a:r>
            <a:r>
              <a:rPr lang="en-US" altLang="nl-NL" dirty="0"/>
              <a:t>: real-time insertions into a static </a:t>
            </a:r>
            <a:r>
              <a:rPr lang="en-US" altLang="nl-NL" dirty="0" smtClean="0"/>
              <a:t>scene</a:t>
            </a:r>
          </a:p>
          <a:p>
            <a:pPr lvl="1"/>
            <a:endParaRPr lang="en-US" altLang="nl-NL" dirty="0"/>
          </a:p>
          <a:p>
            <a:r>
              <a:rPr lang="en-US" altLang="nl-NL" dirty="0" smtClean="0"/>
              <a:t>Application in path planning</a:t>
            </a:r>
          </a:p>
          <a:p>
            <a:pPr lvl="1"/>
            <a:r>
              <a:rPr lang="en-US" altLang="nl-NL" dirty="0" smtClean="0"/>
              <a:t>Let the characters respond: </a:t>
            </a:r>
            <a:r>
              <a:rPr lang="en-US" altLang="nl-NL" b="1" dirty="0" smtClean="0"/>
              <a:t>re-planning</a:t>
            </a:r>
          </a:p>
          <a:p>
            <a:pPr lvl="1"/>
            <a:r>
              <a:rPr lang="en-US" altLang="nl-NL" dirty="0" smtClean="0"/>
              <a:t>Ongoing research</a:t>
            </a:r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xmlns="" val="99739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More information</a:t>
            </a:r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Game-Changing: Fast Dynamic Updates in a Flexible Navigation Mesh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0B98-0E49-40EA-9908-40515B87B453}" type="slidenum">
              <a:rPr lang="nl-NL" smtClean="0"/>
              <a:pPr/>
              <a:t>19</a:t>
            </a:fld>
            <a:endParaRPr lang="nl-NL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96173" y="1083537"/>
            <a:ext cx="3576027" cy="504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1892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Path planning in </a:t>
            </a:r>
            <a:r>
              <a:rPr lang="nl-NL" dirty="0"/>
              <a:t>virtual (</a:t>
            </a:r>
            <a:r>
              <a:rPr lang="nl-NL" dirty="0" smtClean="0"/>
              <a:t>game) environments</a:t>
            </a:r>
          </a:p>
          <a:p>
            <a:pPr lvl="1"/>
            <a:r>
              <a:rPr lang="nl-NL" b="1" dirty="0" smtClean="0"/>
              <a:t>Global</a:t>
            </a:r>
            <a:r>
              <a:rPr lang="nl-NL" dirty="0" smtClean="0"/>
              <a:t> planning: find a main route</a:t>
            </a:r>
          </a:p>
          <a:p>
            <a:pPr lvl="1"/>
            <a:r>
              <a:rPr lang="nl-NL" b="1" dirty="0" smtClean="0"/>
              <a:t>Local </a:t>
            </a:r>
            <a:r>
              <a:rPr lang="nl-NL" dirty="0" smtClean="0"/>
              <a:t>planning: variety, collision avoidance</a:t>
            </a:r>
          </a:p>
          <a:p>
            <a:pPr lvl="1"/>
            <a:r>
              <a:rPr lang="nl-NL" b="1" dirty="0" smtClean="0"/>
              <a:t>Navigation mesh </a:t>
            </a:r>
            <a:r>
              <a:rPr lang="nl-NL" dirty="0" smtClean="0"/>
              <a:t>= subdivision into walkable cells</a:t>
            </a:r>
          </a:p>
          <a:p>
            <a:pPr lvl="1"/>
            <a:r>
              <a:rPr lang="nl-NL" dirty="0" smtClean="0"/>
              <a:t>Route = sequence of cells + flexibility</a:t>
            </a:r>
          </a:p>
          <a:p>
            <a:endParaRPr lang="nl-NL" dirty="0" smtClean="0"/>
          </a:p>
          <a:p>
            <a:r>
              <a:rPr lang="nl-NL" dirty="0" smtClean="0"/>
              <a:t>Many characters: </a:t>
            </a:r>
            <a:br>
              <a:rPr lang="nl-NL" dirty="0" smtClean="0"/>
            </a:br>
            <a:r>
              <a:rPr lang="nl-NL" dirty="0" smtClean="0"/>
              <a:t>crowd simulation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Introduction</a:t>
            </a:r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Game-Changing: Fast Dynamic Updates in a Flexible Navigation Mesh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0B98-0E49-40EA-9908-40515B87B453}" type="slidenum">
              <a:rPr lang="nl-NL" smtClean="0"/>
              <a:pPr/>
              <a:t>2</a:t>
            </a:fld>
            <a:endParaRPr lang="nl-NL"/>
          </a:p>
        </p:txBody>
      </p:sp>
      <p:pic>
        <p:nvPicPr>
          <p:cNvPr id="7" name="crowd-crossing-short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957992" y="3188365"/>
            <a:ext cx="4796349" cy="27021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50261" y="3188366"/>
            <a:ext cx="2708117" cy="270811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50260" y="3188365"/>
            <a:ext cx="2708117" cy="270811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50261" y="3188366"/>
            <a:ext cx="2708117" cy="2708117"/>
          </a:xfrm>
          <a:prstGeom prst="rect">
            <a:avLst/>
          </a:prstGeom>
        </p:spPr>
      </p:pic>
      <p:sp>
        <p:nvSpPr>
          <p:cNvPr id="18" name="Freeform 17"/>
          <p:cNvSpPr/>
          <p:nvPr/>
        </p:nvSpPr>
        <p:spPr>
          <a:xfrm>
            <a:off x="6240182" y="3436016"/>
            <a:ext cx="1346596" cy="2105025"/>
          </a:xfrm>
          <a:custGeom>
            <a:avLst/>
            <a:gdLst>
              <a:gd name="connsiteX0" fmla="*/ 165496 w 1346596"/>
              <a:gd name="connsiteY0" fmla="*/ 0 h 2105025"/>
              <a:gd name="connsiteX1" fmla="*/ 22621 w 1346596"/>
              <a:gd name="connsiteY1" fmla="*/ 228600 h 2105025"/>
              <a:gd name="connsiteX2" fmla="*/ 60721 w 1346596"/>
              <a:gd name="connsiteY2" fmla="*/ 657225 h 2105025"/>
              <a:gd name="connsiteX3" fmla="*/ 584596 w 1346596"/>
              <a:gd name="connsiteY3" fmla="*/ 1438275 h 2105025"/>
              <a:gd name="connsiteX4" fmla="*/ 803671 w 1346596"/>
              <a:gd name="connsiteY4" fmla="*/ 1885950 h 2105025"/>
              <a:gd name="connsiteX5" fmla="*/ 1346596 w 1346596"/>
              <a:gd name="connsiteY5" fmla="*/ 2105025 h 2105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46596" h="2105025">
                <a:moveTo>
                  <a:pt x="165496" y="0"/>
                </a:moveTo>
                <a:cubicBezTo>
                  <a:pt x="102790" y="59531"/>
                  <a:pt x="40084" y="119062"/>
                  <a:pt x="22621" y="228600"/>
                </a:cubicBezTo>
                <a:cubicBezTo>
                  <a:pt x="5158" y="338138"/>
                  <a:pt x="-32941" y="455613"/>
                  <a:pt x="60721" y="657225"/>
                </a:cubicBezTo>
                <a:cubicBezTo>
                  <a:pt x="154383" y="858837"/>
                  <a:pt x="460771" y="1233488"/>
                  <a:pt x="584596" y="1438275"/>
                </a:cubicBezTo>
                <a:cubicBezTo>
                  <a:pt x="708421" y="1643062"/>
                  <a:pt x="676671" y="1774825"/>
                  <a:pt x="803671" y="1885950"/>
                </a:cubicBezTo>
                <a:cubicBezTo>
                  <a:pt x="930671" y="1997075"/>
                  <a:pt x="1138633" y="2051050"/>
                  <a:pt x="1346596" y="2105025"/>
                </a:cubicBezTo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4873" y="4196797"/>
            <a:ext cx="224409" cy="291731"/>
          </a:xfrm>
          <a:prstGeom prst="rect">
            <a:avLst/>
          </a:prstGeom>
        </p:spPr>
      </p:pic>
      <p:sp>
        <p:nvSpPr>
          <p:cNvPr id="25" name="Freeform 24"/>
          <p:cNvSpPr/>
          <p:nvPr/>
        </p:nvSpPr>
        <p:spPr>
          <a:xfrm>
            <a:off x="6294826" y="4052462"/>
            <a:ext cx="492904" cy="539852"/>
          </a:xfrm>
          <a:custGeom>
            <a:avLst/>
            <a:gdLst>
              <a:gd name="connsiteX0" fmla="*/ 0 w 492904"/>
              <a:gd name="connsiteY0" fmla="*/ 57252 h 539852"/>
              <a:gd name="connsiteX1" fmla="*/ 285750 w 492904"/>
              <a:gd name="connsiteY1" fmla="*/ 15977 h 539852"/>
              <a:gd name="connsiteX2" fmla="*/ 492125 w 492904"/>
              <a:gd name="connsiteY2" fmla="*/ 292202 h 539852"/>
              <a:gd name="connsiteX3" fmla="*/ 342900 w 492904"/>
              <a:gd name="connsiteY3" fmla="*/ 539852 h 539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904" h="539852">
                <a:moveTo>
                  <a:pt x="0" y="57252"/>
                </a:moveTo>
                <a:cubicBezTo>
                  <a:pt x="101864" y="17035"/>
                  <a:pt x="203729" y="-23181"/>
                  <a:pt x="285750" y="15977"/>
                </a:cubicBezTo>
                <a:cubicBezTo>
                  <a:pt x="367771" y="55135"/>
                  <a:pt x="482600" y="204890"/>
                  <a:pt x="492125" y="292202"/>
                </a:cubicBezTo>
                <a:cubicBezTo>
                  <a:pt x="501650" y="379514"/>
                  <a:pt x="422275" y="459683"/>
                  <a:pt x="342900" y="539852"/>
                </a:cubicBezTo>
              </a:path>
            </a:pathLst>
          </a:custGeom>
          <a:noFill/>
          <a:ln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0484" y="3329493"/>
            <a:ext cx="256561" cy="2634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9627" y="5348606"/>
            <a:ext cx="304801" cy="31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694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00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5" grpId="0" animBg="1"/>
      <p:bldP spid="25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More information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Contact me</a:t>
            </a:r>
          </a:p>
          <a:p>
            <a:pPr lvl="1"/>
            <a:r>
              <a:rPr lang="nl-NL" dirty="0" smtClean="0"/>
              <a:t>W.G.vanToll@uu.nl</a:t>
            </a:r>
            <a:endParaRPr lang="nl-NL" dirty="0"/>
          </a:p>
          <a:p>
            <a:pPr lvl="1"/>
            <a:r>
              <a:rPr lang="nl-NL" dirty="0" smtClean="0"/>
              <a:t>www.uu.nl/staff/WGvanToll</a:t>
            </a:r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Game-Changing: Fast Dynamic Updates in a Flexible Navigation Mesh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0B98-0E49-40EA-9908-40515B87B453}" type="slidenum">
              <a:rPr lang="nl-NL" smtClean="0"/>
              <a:pPr/>
              <a:t>20</a:t>
            </a:fld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04388" y="2736304"/>
            <a:ext cx="3868437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537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Outline</a:t>
            </a:r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LEVEL 1</a:t>
            </a:r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Game-Changing: Fast Dynamic Updates in a Flexible Navigation Mesh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0B98-0E49-40EA-9908-40515B87B453}" type="slidenum">
              <a:rPr lang="nl-NL" smtClean="0"/>
              <a:pPr/>
              <a:t>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xmlns="" val="413020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3356992"/>
            <a:ext cx="2638747" cy="26387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Problem / Overview</a:t>
            </a:r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Game-Changing: Fast Dynamic Updates in a Flexible Navigation Mesh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0B98-0E49-40EA-9908-40515B87B453}" type="slidenum">
              <a:rPr lang="nl-NL" smtClean="0"/>
              <a:pPr/>
              <a:t>4</a:t>
            </a:fld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0628" y="3356991"/>
            <a:ext cx="4100618" cy="26387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3356992"/>
            <a:ext cx="2638747" cy="26387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3356991"/>
            <a:ext cx="2638747" cy="2638747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1124359" y="3590925"/>
            <a:ext cx="353220" cy="1219210"/>
          </a:xfrm>
          <a:custGeom>
            <a:avLst/>
            <a:gdLst>
              <a:gd name="connsiteX0" fmla="*/ 162105 w 353220"/>
              <a:gd name="connsiteY0" fmla="*/ 0 h 1219210"/>
              <a:gd name="connsiteX1" fmla="*/ 180 w 353220"/>
              <a:gd name="connsiteY1" fmla="*/ 276225 h 1219210"/>
              <a:gd name="connsiteX2" fmla="*/ 133530 w 353220"/>
              <a:gd name="connsiteY2" fmla="*/ 771525 h 1219210"/>
              <a:gd name="connsiteX3" fmla="*/ 285930 w 353220"/>
              <a:gd name="connsiteY3" fmla="*/ 552450 h 1219210"/>
              <a:gd name="connsiteX4" fmla="*/ 209730 w 353220"/>
              <a:gd name="connsiteY4" fmla="*/ 1114425 h 1219210"/>
              <a:gd name="connsiteX5" fmla="*/ 352605 w 353220"/>
              <a:gd name="connsiteY5" fmla="*/ 609600 h 1219210"/>
              <a:gd name="connsiteX6" fmla="*/ 143055 w 353220"/>
              <a:gd name="connsiteY6" fmla="*/ 933450 h 1219210"/>
              <a:gd name="connsiteX7" fmla="*/ 200205 w 353220"/>
              <a:gd name="connsiteY7" fmla="*/ 1219200 h 1219210"/>
              <a:gd name="connsiteX8" fmla="*/ 295455 w 353220"/>
              <a:gd name="connsiteY8" fmla="*/ 923925 h 1219210"/>
              <a:gd name="connsiteX9" fmla="*/ 295455 w 353220"/>
              <a:gd name="connsiteY9" fmla="*/ 923925 h 1219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220" h="1219210">
                <a:moveTo>
                  <a:pt x="162105" y="0"/>
                </a:moveTo>
                <a:cubicBezTo>
                  <a:pt x="83523" y="73819"/>
                  <a:pt x="4942" y="147638"/>
                  <a:pt x="180" y="276225"/>
                </a:cubicBezTo>
                <a:cubicBezTo>
                  <a:pt x="-4582" y="404812"/>
                  <a:pt x="85905" y="725488"/>
                  <a:pt x="133530" y="771525"/>
                </a:cubicBezTo>
                <a:cubicBezTo>
                  <a:pt x="181155" y="817563"/>
                  <a:pt x="273230" y="495300"/>
                  <a:pt x="285930" y="552450"/>
                </a:cubicBezTo>
                <a:cubicBezTo>
                  <a:pt x="298630" y="609600"/>
                  <a:pt x="198618" y="1104900"/>
                  <a:pt x="209730" y="1114425"/>
                </a:cubicBezTo>
                <a:cubicBezTo>
                  <a:pt x="220843" y="1123950"/>
                  <a:pt x="363717" y="639762"/>
                  <a:pt x="352605" y="609600"/>
                </a:cubicBezTo>
                <a:cubicBezTo>
                  <a:pt x="341493" y="579438"/>
                  <a:pt x="168455" y="831850"/>
                  <a:pt x="143055" y="933450"/>
                </a:cubicBezTo>
                <a:cubicBezTo>
                  <a:pt x="117655" y="1035050"/>
                  <a:pt x="174805" y="1220788"/>
                  <a:pt x="200205" y="1219200"/>
                </a:cubicBezTo>
                <a:cubicBezTo>
                  <a:pt x="225605" y="1217613"/>
                  <a:pt x="295455" y="923925"/>
                  <a:pt x="295455" y="923925"/>
                </a:cubicBezTo>
                <a:lnTo>
                  <a:pt x="295455" y="923925"/>
                </a:lnTo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Freeform 12"/>
          <p:cNvSpPr/>
          <p:nvPr/>
        </p:nvSpPr>
        <p:spPr>
          <a:xfrm>
            <a:off x="1304925" y="3614603"/>
            <a:ext cx="1594237" cy="2033722"/>
          </a:xfrm>
          <a:custGeom>
            <a:avLst/>
            <a:gdLst>
              <a:gd name="connsiteX0" fmla="*/ 0 w 1594237"/>
              <a:gd name="connsiteY0" fmla="*/ 23947 h 2014672"/>
              <a:gd name="connsiteX1" fmla="*/ 1238250 w 1594237"/>
              <a:gd name="connsiteY1" fmla="*/ 62047 h 2014672"/>
              <a:gd name="connsiteX2" fmla="*/ 1590675 w 1594237"/>
              <a:gd name="connsiteY2" fmla="*/ 557347 h 2014672"/>
              <a:gd name="connsiteX3" fmla="*/ 1381125 w 1594237"/>
              <a:gd name="connsiteY3" fmla="*/ 1281247 h 2014672"/>
              <a:gd name="connsiteX4" fmla="*/ 781050 w 1594237"/>
              <a:gd name="connsiteY4" fmla="*/ 1405072 h 2014672"/>
              <a:gd name="connsiteX5" fmla="*/ 590550 w 1594237"/>
              <a:gd name="connsiteY5" fmla="*/ 1862272 h 2014672"/>
              <a:gd name="connsiteX6" fmla="*/ 1419225 w 1594237"/>
              <a:gd name="connsiteY6" fmla="*/ 2014672 h 2014672"/>
              <a:gd name="connsiteX0" fmla="*/ 0 w 1594237"/>
              <a:gd name="connsiteY0" fmla="*/ 23947 h 2033722"/>
              <a:gd name="connsiteX1" fmla="*/ 1238250 w 1594237"/>
              <a:gd name="connsiteY1" fmla="*/ 62047 h 2033722"/>
              <a:gd name="connsiteX2" fmla="*/ 1590675 w 1594237"/>
              <a:gd name="connsiteY2" fmla="*/ 557347 h 2033722"/>
              <a:gd name="connsiteX3" fmla="*/ 1381125 w 1594237"/>
              <a:gd name="connsiteY3" fmla="*/ 1281247 h 2033722"/>
              <a:gd name="connsiteX4" fmla="*/ 781050 w 1594237"/>
              <a:gd name="connsiteY4" fmla="*/ 1405072 h 2033722"/>
              <a:gd name="connsiteX5" fmla="*/ 590550 w 1594237"/>
              <a:gd name="connsiteY5" fmla="*/ 1862272 h 2033722"/>
              <a:gd name="connsiteX6" fmla="*/ 1114425 w 1594237"/>
              <a:gd name="connsiteY6" fmla="*/ 2033722 h 2033722"/>
              <a:gd name="connsiteX0" fmla="*/ 0 w 1594237"/>
              <a:gd name="connsiteY0" fmla="*/ 23947 h 2033722"/>
              <a:gd name="connsiteX1" fmla="*/ 1238250 w 1594237"/>
              <a:gd name="connsiteY1" fmla="*/ 62047 h 2033722"/>
              <a:gd name="connsiteX2" fmla="*/ 1590675 w 1594237"/>
              <a:gd name="connsiteY2" fmla="*/ 557347 h 2033722"/>
              <a:gd name="connsiteX3" fmla="*/ 1381125 w 1594237"/>
              <a:gd name="connsiteY3" fmla="*/ 1281247 h 2033722"/>
              <a:gd name="connsiteX4" fmla="*/ 781050 w 1594237"/>
              <a:gd name="connsiteY4" fmla="*/ 1405072 h 2033722"/>
              <a:gd name="connsiteX5" fmla="*/ 539750 w 1594237"/>
              <a:gd name="connsiteY5" fmla="*/ 1830522 h 2033722"/>
              <a:gd name="connsiteX6" fmla="*/ 1114425 w 1594237"/>
              <a:gd name="connsiteY6" fmla="*/ 2033722 h 2033722"/>
              <a:gd name="connsiteX0" fmla="*/ 0 w 1594237"/>
              <a:gd name="connsiteY0" fmla="*/ 23947 h 2033722"/>
              <a:gd name="connsiteX1" fmla="*/ 1238250 w 1594237"/>
              <a:gd name="connsiteY1" fmla="*/ 62047 h 2033722"/>
              <a:gd name="connsiteX2" fmla="*/ 1590675 w 1594237"/>
              <a:gd name="connsiteY2" fmla="*/ 557347 h 2033722"/>
              <a:gd name="connsiteX3" fmla="*/ 1381125 w 1594237"/>
              <a:gd name="connsiteY3" fmla="*/ 1281247 h 2033722"/>
              <a:gd name="connsiteX4" fmla="*/ 781050 w 1594237"/>
              <a:gd name="connsiteY4" fmla="*/ 1405072 h 2033722"/>
              <a:gd name="connsiteX5" fmla="*/ 539750 w 1594237"/>
              <a:gd name="connsiteY5" fmla="*/ 1830522 h 2033722"/>
              <a:gd name="connsiteX6" fmla="*/ 1114425 w 1594237"/>
              <a:gd name="connsiteY6" fmla="*/ 2033722 h 2033722"/>
              <a:gd name="connsiteX0" fmla="*/ 0 w 1594237"/>
              <a:gd name="connsiteY0" fmla="*/ 23947 h 2033722"/>
              <a:gd name="connsiteX1" fmla="*/ 1238250 w 1594237"/>
              <a:gd name="connsiteY1" fmla="*/ 62047 h 2033722"/>
              <a:gd name="connsiteX2" fmla="*/ 1590675 w 1594237"/>
              <a:gd name="connsiteY2" fmla="*/ 557347 h 2033722"/>
              <a:gd name="connsiteX3" fmla="*/ 1381125 w 1594237"/>
              <a:gd name="connsiteY3" fmla="*/ 1281247 h 2033722"/>
              <a:gd name="connsiteX4" fmla="*/ 781050 w 1594237"/>
              <a:gd name="connsiteY4" fmla="*/ 1405072 h 2033722"/>
              <a:gd name="connsiteX5" fmla="*/ 539750 w 1594237"/>
              <a:gd name="connsiteY5" fmla="*/ 1830522 h 2033722"/>
              <a:gd name="connsiteX6" fmla="*/ 1114425 w 1594237"/>
              <a:gd name="connsiteY6" fmla="*/ 2033722 h 2033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94237" h="2033722">
                <a:moveTo>
                  <a:pt x="0" y="23947"/>
                </a:moveTo>
                <a:cubicBezTo>
                  <a:pt x="486568" y="-1453"/>
                  <a:pt x="973137" y="-26853"/>
                  <a:pt x="1238250" y="62047"/>
                </a:cubicBezTo>
                <a:cubicBezTo>
                  <a:pt x="1503363" y="150947"/>
                  <a:pt x="1566863" y="354147"/>
                  <a:pt x="1590675" y="557347"/>
                </a:cubicBezTo>
                <a:cubicBezTo>
                  <a:pt x="1614487" y="760547"/>
                  <a:pt x="1516063" y="1139960"/>
                  <a:pt x="1381125" y="1281247"/>
                </a:cubicBezTo>
                <a:cubicBezTo>
                  <a:pt x="1246188" y="1422535"/>
                  <a:pt x="921279" y="1313526"/>
                  <a:pt x="781050" y="1405072"/>
                </a:cubicBezTo>
                <a:cubicBezTo>
                  <a:pt x="640821" y="1496618"/>
                  <a:pt x="522288" y="1678122"/>
                  <a:pt x="539750" y="1830522"/>
                </a:cubicBezTo>
                <a:cubicBezTo>
                  <a:pt x="563562" y="1995622"/>
                  <a:pt x="753268" y="2008322"/>
                  <a:pt x="1114425" y="2033722"/>
                </a:cubicBezTo>
              </a:path>
            </a:pathLst>
          </a:custGeom>
          <a:noFill/>
          <a:ln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Freeform 17"/>
          <p:cNvSpPr/>
          <p:nvPr/>
        </p:nvSpPr>
        <p:spPr>
          <a:xfrm>
            <a:off x="1117787" y="3590926"/>
            <a:ext cx="1221965" cy="2038350"/>
          </a:xfrm>
          <a:custGeom>
            <a:avLst/>
            <a:gdLst>
              <a:gd name="connsiteX0" fmla="*/ 165496 w 1346596"/>
              <a:gd name="connsiteY0" fmla="*/ 0 h 2105025"/>
              <a:gd name="connsiteX1" fmla="*/ 22621 w 1346596"/>
              <a:gd name="connsiteY1" fmla="*/ 228600 h 2105025"/>
              <a:gd name="connsiteX2" fmla="*/ 60721 w 1346596"/>
              <a:gd name="connsiteY2" fmla="*/ 657225 h 2105025"/>
              <a:gd name="connsiteX3" fmla="*/ 584596 w 1346596"/>
              <a:gd name="connsiteY3" fmla="*/ 1438275 h 2105025"/>
              <a:gd name="connsiteX4" fmla="*/ 803671 w 1346596"/>
              <a:gd name="connsiteY4" fmla="*/ 1885950 h 2105025"/>
              <a:gd name="connsiteX5" fmla="*/ 1346596 w 1346596"/>
              <a:gd name="connsiteY5" fmla="*/ 2105025 h 2105025"/>
              <a:gd name="connsiteX0" fmla="*/ 172777 w 1353877"/>
              <a:gd name="connsiteY0" fmla="*/ 0 h 2105025"/>
              <a:gd name="connsiteX1" fmla="*/ 29902 w 1353877"/>
              <a:gd name="connsiteY1" fmla="*/ 228600 h 2105025"/>
              <a:gd name="connsiteX2" fmla="*/ 68002 w 1353877"/>
              <a:gd name="connsiteY2" fmla="*/ 657225 h 2105025"/>
              <a:gd name="connsiteX3" fmla="*/ 704445 w 1353877"/>
              <a:gd name="connsiteY3" fmla="*/ 1366140 h 2105025"/>
              <a:gd name="connsiteX4" fmla="*/ 810952 w 1353877"/>
              <a:gd name="connsiteY4" fmla="*/ 1885950 h 2105025"/>
              <a:gd name="connsiteX5" fmla="*/ 1353877 w 1353877"/>
              <a:gd name="connsiteY5" fmla="*/ 2105025 h 2105025"/>
              <a:gd name="connsiteX0" fmla="*/ 172777 w 1353877"/>
              <a:gd name="connsiteY0" fmla="*/ 0 h 2105025"/>
              <a:gd name="connsiteX1" fmla="*/ 29902 w 1353877"/>
              <a:gd name="connsiteY1" fmla="*/ 228600 h 2105025"/>
              <a:gd name="connsiteX2" fmla="*/ 68002 w 1353877"/>
              <a:gd name="connsiteY2" fmla="*/ 657225 h 2105025"/>
              <a:gd name="connsiteX3" fmla="*/ 704445 w 1353877"/>
              <a:gd name="connsiteY3" fmla="*/ 1366140 h 2105025"/>
              <a:gd name="connsiteX4" fmla="*/ 796881 w 1353877"/>
              <a:gd name="connsiteY4" fmla="*/ 1944969 h 2105025"/>
              <a:gd name="connsiteX5" fmla="*/ 1353877 w 1353877"/>
              <a:gd name="connsiteY5" fmla="*/ 2105025 h 2105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3877" h="2105025">
                <a:moveTo>
                  <a:pt x="172777" y="0"/>
                </a:moveTo>
                <a:cubicBezTo>
                  <a:pt x="110071" y="59531"/>
                  <a:pt x="47365" y="119062"/>
                  <a:pt x="29902" y="228600"/>
                </a:cubicBezTo>
                <a:cubicBezTo>
                  <a:pt x="12439" y="338138"/>
                  <a:pt x="-44422" y="467635"/>
                  <a:pt x="68002" y="657225"/>
                </a:cubicBezTo>
                <a:cubicBezTo>
                  <a:pt x="180426" y="846815"/>
                  <a:pt x="582965" y="1151516"/>
                  <a:pt x="704445" y="1366140"/>
                </a:cubicBezTo>
                <a:cubicBezTo>
                  <a:pt x="825925" y="1580764"/>
                  <a:pt x="669881" y="1833844"/>
                  <a:pt x="796881" y="1944969"/>
                </a:cubicBezTo>
                <a:cubicBezTo>
                  <a:pt x="923881" y="2056094"/>
                  <a:pt x="1145914" y="2051050"/>
                  <a:pt x="1353877" y="2105025"/>
                </a:cubicBezTo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3918" y="3501008"/>
            <a:ext cx="256561" cy="2634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79912" y="5465792"/>
            <a:ext cx="304801" cy="31089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Dynamic environments</a:t>
            </a:r>
          </a:p>
          <a:p>
            <a:pPr lvl="1"/>
            <a:r>
              <a:rPr lang="nl-NL" dirty="0" smtClean="0"/>
              <a:t>Obstacles appear, disappear, or move</a:t>
            </a:r>
          </a:p>
          <a:p>
            <a:pPr lvl="1"/>
            <a:r>
              <a:rPr lang="nl-NL" b="1" dirty="0" smtClean="0"/>
              <a:t>Local</a:t>
            </a:r>
            <a:r>
              <a:rPr lang="nl-NL" dirty="0" smtClean="0"/>
              <a:t> collision avoidance can’t (always) handle it</a:t>
            </a:r>
          </a:p>
          <a:p>
            <a:pPr lvl="1"/>
            <a:r>
              <a:rPr lang="nl-NL" dirty="0" smtClean="0"/>
              <a:t>This is </a:t>
            </a:r>
            <a:r>
              <a:rPr lang="nl-NL" b="1" dirty="0" smtClean="0"/>
              <a:t>global</a:t>
            </a:r>
            <a:r>
              <a:rPr lang="nl-NL" dirty="0" smtClean="0"/>
              <a:t>: update the </a:t>
            </a:r>
            <a:r>
              <a:rPr lang="nl-NL" b="1" dirty="0" smtClean="0"/>
              <a:t>navigation mesh</a:t>
            </a:r>
            <a:r>
              <a:rPr lang="nl-NL" dirty="0" smtClean="0"/>
              <a:t>...</a:t>
            </a:r>
          </a:p>
          <a:p>
            <a:pPr lvl="1"/>
            <a:r>
              <a:rPr lang="nl-NL" dirty="0" smtClean="0"/>
              <a:t>...but don’t recompute it from scratch</a:t>
            </a:r>
          </a:p>
          <a:p>
            <a:r>
              <a:rPr lang="nl-NL" dirty="0" smtClean="0"/>
              <a:t>We introduce the </a:t>
            </a:r>
            <a:r>
              <a:rPr lang="nl-NL" u="sng" dirty="0" smtClean="0"/>
              <a:t>dynamic ECM </a:t>
            </a:r>
          </a:p>
          <a:p>
            <a:pPr lvl="1"/>
            <a:r>
              <a:rPr lang="nl-NL" dirty="0" smtClean="0"/>
              <a:t>Explicit Corridor Map: useful navigation mesh</a:t>
            </a:r>
          </a:p>
          <a:p>
            <a:pPr lvl="1"/>
            <a:r>
              <a:rPr lang="nl-NL" b="1" dirty="0" smtClean="0"/>
              <a:t>Local insertions and deletions</a:t>
            </a:r>
          </a:p>
          <a:p>
            <a:pPr lvl="1"/>
            <a:r>
              <a:rPr lang="nl-NL" dirty="0" smtClean="0"/>
              <a:t>Based on Voronoi diagrams</a:t>
            </a:r>
          </a:p>
          <a:p>
            <a:r>
              <a:rPr lang="nl-NL" dirty="0" smtClean="0"/>
              <a:t>Results</a:t>
            </a:r>
          </a:p>
          <a:p>
            <a:pPr lvl="1"/>
            <a:r>
              <a:rPr lang="nl-NL" dirty="0" smtClean="0"/>
              <a:t>Real-time updates</a:t>
            </a:r>
          </a:p>
          <a:p>
            <a:pPr lvl="1"/>
            <a:r>
              <a:rPr lang="nl-NL" dirty="0" smtClean="0"/>
              <a:t>Dynamic path planning</a:t>
            </a:r>
          </a:p>
        </p:txBody>
      </p:sp>
      <p:pic>
        <p:nvPicPr>
          <p:cNvPr id="17" name="dynamic_2.5D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5278685" y="4062214"/>
            <a:ext cx="3707904" cy="208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474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66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2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7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Explicit Corridor Map (ECM)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Medial </a:t>
            </a:r>
            <a:r>
              <a:rPr lang="en-US" dirty="0" smtClean="0"/>
              <a:t>axis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set of all points with </a:t>
            </a:r>
            <a:r>
              <a:rPr lang="en-US" dirty="0" smtClean="0"/>
              <a:t>at </a:t>
            </a:r>
            <a:br>
              <a:rPr lang="en-US" dirty="0" smtClean="0"/>
            </a:br>
            <a:r>
              <a:rPr lang="en-US" dirty="0" smtClean="0"/>
              <a:t>least two closest </a:t>
            </a:r>
            <a:r>
              <a:rPr lang="en-US" dirty="0"/>
              <a:t>obstacle </a:t>
            </a:r>
            <a:r>
              <a:rPr lang="en-US" dirty="0" smtClean="0"/>
              <a:t>points</a:t>
            </a:r>
          </a:p>
          <a:p>
            <a:pPr lvl="1"/>
            <a:r>
              <a:rPr lang="en-US" dirty="0" smtClean="0"/>
              <a:t>Pruned Voronoi diagram</a:t>
            </a:r>
          </a:p>
          <a:p>
            <a:pPr lvl="1"/>
            <a:r>
              <a:rPr lang="en-US" dirty="0" smtClean="0"/>
              <a:t>Changes shape at </a:t>
            </a:r>
            <a:r>
              <a:rPr lang="en-US" dirty="0" err="1" smtClean="0"/>
              <a:t>normals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ECM</a:t>
            </a:r>
          </a:p>
          <a:p>
            <a:pPr lvl="1"/>
            <a:r>
              <a:rPr lang="en-US" dirty="0" smtClean="0"/>
              <a:t>MA + closest obstacles at </a:t>
            </a:r>
            <a:br>
              <a:rPr lang="en-US" dirty="0" smtClean="0"/>
            </a:br>
            <a:r>
              <a:rPr lang="en-US" b="1" dirty="0" smtClean="0"/>
              <a:t>event points</a:t>
            </a:r>
          </a:p>
          <a:p>
            <a:pPr lvl="1"/>
            <a:r>
              <a:rPr lang="en-US" b="1" dirty="0" smtClean="0"/>
              <a:t>O(</a:t>
            </a:r>
            <a:r>
              <a:rPr lang="en-US" b="1" i="1" dirty="0" smtClean="0"/>
              <a:t>n </a:t>
            </a:r>
            <a:r>
              <a:rPr lang="en-US" b="1" dirty="0" smtClean="0"/>
              <a:t>log </a:t>
            </a:r>
            <a:r>
              <a:rPr lang="en-US" b="1" i="1" dirty="0" smtClean="0"/>
              <a:t>n</a:t>
            </a:r>
            <a:r>
              <a:rPr lang="en-US" b="1" dirty="0" smtClean="0"/>
              <a:t>) </a:t>
            </a:r>
            <a:r>
              <a:rPr lang="en-US" dirty="0" smtClean="0"/>
              <a:t>construction</a:t>
            </a:r>
          </a:p>
          <a:p>
            <a:pPr lvl="1"/>
            <a:r>
              <a:rPr lang="en-US" b="1" dirty="0" smtClean="0"/>
              <a:t>O(</a:t>
            </a:r>
            <a:r>
              <a:rPr lang="en-US" b="1" i="1" dirty="0" smtClean="0"/>
              <a:t>n</a:t>
            </a:r>
            <a:r>
              <a:rPr lang="en-US" b="1" dirty="0" smtClean="0"/>
              <a:t>)</a:t>
            </a:r>
            <a:r>
              <a:rPr lang="en-US" dirty="0" smtClean="0"/>
              <a:t> storage</a:t>
            </a:r>
            <a:endParaRPr lang="nl-NL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Game-Changing: Fast Dynamic Updates in a Flexible Navigation Mesh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0B98-0E49-40EA-9908-40515B87B453}" type="slidenum">
              <a:rPr lang="nl-NL" smtClean="0"/>
              <a:pPr/>
              <a:t>5</a:t>
            </a:fld>
            <a:endParaRPr lang="nl-NL" dirty="0"/>
          </a:p>
        </p:txBody>
      </p:sp>
      <p:pic>
        <p:nvPicPr>
          <p:cNvPr id="6" name="Picture 4" descr="medial-axi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7999" y="1625600"/>
            <a:ext cx="4030662" cy="403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medial-axis-ec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7674" y="1556544"/>
            <a:ext cx="4162425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5"/>
          <p:cNvGrpSpPr>
            <a:grpSpLocks/>
          </p:cNvGrpSpPr>
          <p:nvPr/>
        </p:nvGrpSpPr>
        <p:grpSpPr bwMode="auto">
          <a:xfrm>
            <a:off x="5503870" y="2204616"/>
            <a:ext cx="2689891" cy="2880320"/>
            <a:chOff x="3859" y="2090"/>
            <a:chExt cx="1344" cy="1461"/>
          </a:xfrm>
        </p:grpSpPr>
        <p:sp>
          <p:nvSpPr>
            <p:cNvPr id="9" name="Line 6"/>
            <p:cNvSpPr>
              <a:spLocks noChangeShapeType="1"/>
            </p:cNvSpPr>
            <p:nvPr/>
          </p:nvSpPr>
          <p:spPr bwMode="auto">
            <a:xfrm>
              <a:off x="4226" y="2095"/>
              <a:ext cx="1" cy="317"/>
            </a:xfrm>
            <a:prstGeom prst="line">
              <a:avLst/>
            </a:prstGeom>
            <a:noFill/>
            <a:ln w="28575">
              <a:solidFill>
                <a:srgbClr val="EE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Line 7"/>
            <p:cNvSpPr>
              <a:spLocks noChangeShapeType="1"/>
            </p:cNvSpPr>
            <p:nvPr/>
          </p:nvSpPr>
          <p:spPr bwMode="auto">
            <a:xfrm>
              <a:off x="4432" y="2090"/>
              <a:ext cx="1" cy="317"/>
            </a:xfrm>
            <a:prstGeom prst="line">
              <a:avLst/>
            </a:prstGeom>
            <a:noFill/>
            <a:ln w="28575">
              <a:solidFill>
                <a:srgbClr val="EE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>
              <a:off x="4639" y="2091"/>
              <a:ext cx="1" cy="317"/>
            </a:xfrm>
            <a:prstGeom prst="line">
              <a:avLst/>
            </a:prstGeom>
            <a:noFill/>
            <a:ln w="28575">
              <a:solidFill>
                <a:srgbClr val="EE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>
              <a:off x="4840" y="2090"/>
              <a:ext cx="1" cy="317"/>
            </a:xfrm>
            <a:prstGeom prst="line">
              <a:avLst/>
            </a:prstGeom>
            <a:noFill/>
            <a:ln w="28575">
              <a:solidFill>
                <a:srgbClr val="EE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>
              <a:off x="4836" y="2407"/>
              <a:ext cx="363" cy="1"/>
            </a:xfrm>
            <a:prstGeom prst="line">
              <a:avLst/>
            </a:prstGeom>
            <a:noFill/>
            <a:ln w="28575">
              <a:solidFill>
                <a:srgbClr val="EE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4840" y="3228"/>
              <a:ext cx="363" cy="1"/>
            </a:xfrm>
            <a:prstGeom prst="line">
              <a:avLst/>
            </a:prstGeom>
            <a:noFill/>
            <a:ln w="28575">
              <a:solidFill>
                <a:srgbClr val="EE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>
              <a:off x="3859" y="2407"/>
              <a:ext cx="363" cy="1"/>
            </a:xfrm>
            <a:prstGeom prst="line">
              <a:avLst/>
            </a:prstGeom>
            <a:noFill/>
            <a:ln w="28575">
              <a:solidFill>
                <a:srgbClr val="EE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auto">
            <a:xfrm>
              <a:off x="3863" y="3228"/>
              <a:ext cx="363" cy="1"/>
            </a:xfrm>
            <a:prstGeom prst="line">
              <a:avLst/>
            </a:prstGeom>
            <a:noFill/>
            <a:ln w="28575">
              <a:solidFill>
                <a:srgbClr val="EE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>
              <a:off x="4226" y="3234"/>
              <a:ext cx="1" cy="317"/>
            </a:xfrm>
            <a:prstGeom prst="line">
              <a:avLst/>
            </a:prstGeom>
            <a:noFill/>
            <a:ln w="28575">
              <a:solidFill>
                <a:srgbClr val="EE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>
              <a:off x="4840" y="3229"/>
              <a:ext cx="1" cy="317"/>
            </a:xfrm>
            <a:prstGeom prst="line">
              <a:avLst/>
            </a:prstGeom>
            <a:noFill/>
            <a:ln w="28575">
              <a:solidFill>
                <a:srgbClr val="EE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xmlns="" val="150803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Explicit Corridor Map (ECM)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A </a:t>
            </a:r>
            <a:r>
              <a:rPr lang="nl-NL" dirty="0" err="1" smtClean="0"/>
              <a:t>flexible</a:t>
            </a:r>
            <a:r>
              <a:rPr lang="nl-NL" dirty="0" smtClean="0"/>
              <a:t> </a:t>
            </a:r>
            <a:r>
              <a:rPr lang="nl-NL" dirty="0" err="1" smtClean="0"/>
              <a:t>navigation</a:t>
            </a:r>
            <a:r>
              <a:rPr lang="nl-NL" dirty="0" smtClean="0"/>
              <a:t> </a:t>
            </a:r>
            <a:r>
              <a:rPr lang="nl-NL" dirty="0" err="1" smtClean="0"/>
              <a:t>mesh</a:t>
            </a:r>
            <a:endParaRPr lang="nl-NL" dirty="0" smtClean="0"/>
          </a:p>
          <a:p>
            <a:pPr lvl="1"/>
            <a:r>
              <a:rPr lang="en-US" dirty="0"/>
              <a:t>Clearance information</a:t>
            </a:r>
          </a:p>
          <a:p>
            <a:pPr lvl="1"/>
            <a:r>
              <a:rPr lang="en-US" dirty="0"/>
              <a:t>Supports all character sizes</a:t>
            </a:r>
          </a:p>
          <a:p>
            <a:pPr lvl="1"/>
            <a:r>
              <a:rPr lang="en-US" dirty="0"/>
              <a:t>Global planning on the MA</a:t>
            </a:r>
          </a:p>
          <a:p>
            <a:pPr lvl="1"/>
            <a:r>
              <a:rPr lang="en-US" dirty="0"/>
              <a:t>Result: path + corridor</a:t>
            </a:r>
          </a:p>
          <a:p>
            <a:pPr lvl="1"/>
            <a:r>
              <a:rPr lang="en-US" dirty="0"/>
              <a:t>Following indicative routes</a:t>
            </a:r>
          </a:p>
          <a:p>
            <a:pPr lvl="1"/>
            <a:r>
              <a:rPr lang="en-US" dirty="0"/>
              <a:t>Short paths with clearance</a:t>
            </a:r>
          </a:p>
          <a:p>
            <a:pPr lvl="1"/>
            <a:r>
              <a:rPr lang="en-US" dirty="0" smtClean="0"/>
              <a:t>Collision </a:t>
            </a:r>
            <a:r>
              <a:rPr lang="en-US" dirty="0"/>
              <a:t>avoidance</a:t>
            </a:r>
          </a:p>
          <a:p>
            <a:pPr lvl="1"/>
            <a:r>
              <a:rPr lang="en-US" dirty="0" smtClean="0"/>
              <a:t>Multi-layered environments</a:t>
            </a:r>
          </a:p>
          <a:p>
            <a:pPr lvl="1"/>
            <a:endParaRPr lang="en-US" dirty="0"/>
          </a:p>
          <a:p>
            <a:pPr lvl="1"/>
            <a:r>
              <a:rPr lang="en-US" b="1" dirty="0"/>
              <a:t>Dynamic updates</a:t>
            </a:r>
          </a:p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Game-Changing: Fast Dynamic Updates in a Flexible Navigation Mesh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0B98-0E49-40EA-9908-40515B87B453}" type="slidenum">
              <a:rPr lang="nl-NL" smtClean="0"/>
              <a:pPr/>
              <a:t>6</a:t>
            </a:fld>
            <a:endParaRPr lang="nl-NL" dirty="0"/>
          </a:p>
        </p:txBody>
      </p:sp>
      <p:pic>
        <p:nvPicPr>
          <p:cNvPr id="6" name="Picture 4" descr="medial-axis-ec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56544"/>
            <a:ext cx="4162425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ecm-pat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9462" y="1640681"/>
            <a:ext cx="4027487" cy="402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ecm-path-corrid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9462" y="1640681"/>
            <a:ext cx="4027487" cy="402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ecm-ir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9462" y="1640681"/>
            <a:ext cx="4027487" cy="402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ecm-clearanc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9462" y="1640681"/>
            <a:ext cx="4027487" cy="402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ecm-collision-avoidanc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9462" y="1640681"/>
            <a:ext cx="4027487" cy="402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33814" y="2204864"/>
            <a:ext cx="4470843" cy="318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717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Insert</a:t>
            </a:r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LEVEL 2</a:t>
            </a:r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Game-Changing: Fast Dynamic Updates in a Flexible Navigation Mesh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0B98-0E49-40EA-9908-40515B87B453}" type="slidenum">
              <a:rPr lang="nl-NL" smtClean="0"/>
              <a:pPr/>
              <a:t>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xmlns="" val="367125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Assumptions</a:t>
            </a:r>
            <a:endParaRPr lang="nl-NL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Input = Medial axis</a:t>
            </a:r>
          </a:p>
          <a:p>
            <a:pPr lvl="1"/>
            <a:r>
              <a:rPr lang="nl-NL" dirty="0" smtClean="0"/>
              <a:t>ECM annotations can be added later</a:t>
            </a:r>
          </a:p>
          <a:p>
            <a:endParaRPr lang="nl-NL" dirty="0" smtClean="0"/>
          </a:p>
          <a:p>
            <a:r>
              <a:rPr lang="nl-NL" dirty="0" smtClean="0"/>
              <a:t>The inserted obstacle...</a:t>
            </a:r>
          </a:p>
          <a:p>
            <a:pPr lvl="1"/>
            <a:r>
              <a:rPr lang="nl-NL" dirty="0" smtClean="0"/>
              <a:t>...is convex</a:t>
            </a:r>
          </a:p>
          <a:p>
            <a:pPr lvl="1"/>
            <a:r>
              <a:rPr lang="nl-NL" dirty="0" smtClean="0"/>
              <a:t>...does not intersect other obstacles</a:t>
            </a:r>
          </a:p>
          <a:p>
            <a:pPr lvl="1"/>
            <a:r>
              <a:rPr lang="nl-NL" dirty="0" smtClean="0"/>
              <a:t>This can be overcome</a:t>
            </a:r>
          </a:p>
          <a:p>
            <a:endParaRPr lang="nl-NL" dirty="0" smtClean="0"/>
          </a:p>
          <a:p>
            <a:r>
              <a:rPr lang="nl-NL" dirty="0" smtClean="0"/>
              <a:t>Explanation in 3 steps</a:t>
            </a:r>
          </a:p>
          <a:p>
            <a:pPr lvl="1"/>
            <a:r>
              <a:rPr lang="nl-NL" dirty="0" smtClean="0"/>
              <a:t>Point among points</a:t>
            </a:r>
          </a:p>
          <a:p>
            <a:pPr lvl="1"/>
            <a:r>
              <a:rPr lang="nl-NL" dirty="0" smtClean="0"/>
              <a:t>Point among polygons</a:t>
            </a:r>
          </a:p>
          <a:p>
            <a:pPr lvl="1"/>
            <a:r>
              <a:rPr lang="nl-NL" dirty="0" smtClean="0"/>
              <a:t>Polygon among polygons</a:t>
            </a:r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Game-Changing: Fast Dynamic Updates in a Flexible Navigation Mesh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0B98-0E49-40EA-9908-40515B87B453}" type="slidenum">
              <a:rPr lang="nl-NL" smtClean="0"/>
              <a:pPr/>
              <a:t>8</a:t>
            </a:fld>
            <a:endParaRPr lang="nl-NL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61406" y="4005064"/>
            <a:ext cx="1929837" cy="2124931"/>
          </a:xfrm>
          <a:prstGeom prst="rect">
            <a:avLst/>
          </a:prstGeom>
        </p:spPr>
      </p:pic>
      <p:pic>
        <p:nvPicPr>
          <p:cNvPr id="10" name="Picture 4" descr="medial-axi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48" y="1124744"/>
            <a:ext cx="3162125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3318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Insert</a:t>
            </a:r>
            <a:r>
              <a:rPr lang="nl-NL" dirty="0"/>
              <a:t>:</a:t>
            </a:r>
            <a:r>
              <a:rPr lang="nl-NL" dirty="0" smtClean="0"/>
              <a:t> point among points</a:t>
            </a:r>
            <a:endParaRPr lang="nl-NL" dirty="0"/>
          </a:p>
        </p:txBody>
      </p:sp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Voronoi diagram of points</a:t>
            </a:r>
          </a:p>
          <a:p>
            <a:pPr lvl="1"/>
            <a:r>
              <a:rPr lang="en-US" dirty="0" smtClean="0"/>
              <a:t>Let </a:t>
            </a:r>
            <a:r>
              <a:rPr lang="en-US" i="1" dirty="0" err="1" smtClean="0"/>
              <a:t>C</a:t>
            </a:r>
            <a:r>
              <a:rPr lang="en-US" i="1" baseline="-25000" dirty="0" err="1" smtClean="0"/>
              <a:t>i</a:t>
            </a:r>
            <a:r>
              <a:rPr lang="en-US" i="1" dirty="0" smtClean="0"/>
              <a:t> </a:t>
            </a:r>
            <a:r>
              <a:rPr lang="en-US" dirty="0" smtClean="0"/>
              <a:t>be the Voronoi </a:t>
            </a:r>
            <a:r>
              <a:rPr lang="en-US" dirty="0"/>
              <a:t>cell </a:t>
            </a:r>
            <a:r>
              <a:rPr lang="en-US" dirty="0" smtClean="0"/>
              <a:t>of a point </a:t>
            </a:r>
            <a:r>
              <a:rPr lang="en-US" i="1" dirty="0" smtClean="0"/>
              <a:t>p</a:t>
            </a:r>
            <a:r>
              <a:rPr lang="en-US" i="1" baseline="-25000" dirty="0" smtClean="0"/>
              <a:t>i</a:t>
            </a:r>
          </a:p>
          <a:p>
            <a:pPr lvl="1"/>
            <a:r>
              <a:rPr lang="en-US" dirty="0" smtClean="0"/>
              <a:t>Let </a:t>
            </a:r>
            <a:r>
              <a:rPr lang="en-US" i="1" dirty="0" smtClean="0"/>
              <a:t>p </a:t>
            </a:r>
            <a:r>
              <a:rPr lang="en-US" dirty="0" smtClean="0"/>
              <a:t>be the point to add</a:t>
            </a:r>
          </a:p>
          <a:p>
            <a:r>
              <a:rPr lang="en-US" dirty="0" smtClean="0"/>
              <a:t>Algorithm (Green/Sibson, </a:t>
            </a:r>
            <a:r>
              <a:rPr lang="en-US" dirty="0" smtClean="0"/>
              <a:t>‘</a:t>
            </a:r>
            <a:r>
              <a:rPr lang="en-US" dirty="0" smtClean="0"/>
              <a:t>78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Find </a:t>
            </a:r>
            <a:r>
              <a:rPr lang="en-US" dirty="0"/>
              <a:t>the cell </a:t>
            </a:r>
            <a:r>
              <a:rPr lang="en-US" i="1" dirty="0" err="1" smtClean="0"/>
              <a:t>C</a:t>
            </a:r>
            <a:r>
              <a:rPr lang="en-US" i="1" baseline="-25000" dirty="0" err="1" smtClean="0"/>
              <a:t>j</a:t>
            </a:r>
            <a:r>
              <a:rPr lang="en-US" i="1" dirty="0" smtClean="0"/>
              <a:t> </a:t>
            </a:r>
            <a:r>
              <a:rPr lang="en-US" dirty="0"/>
              <a:t>in which </a:t>
            </a:r>
            <a:r>
              <a:rPr lang="en-US" i="1" dirty="0"/>
              <a:t>p</a:t>
            </a:r>
            <a:r>
              <a:rPr lang="en-US" dirty="0"/>
              <a:t> lies</a:t>
            </a:r>
          </a:p>
          <a:p>
            <a:pPr lvl="1"/>
            <a:r>
              <a:rPr lang="en-US" dirty="0"/>
              <a:t>Compute the bisector of </a:t>
            </a:r>
            <a:r>
              <a:rPr lang="en-US" i="1" dirty="0"/>
              <a:t>p</a:t>
            </a:r>
            <a:r>
              <a:rPr lang="en-US" dirty="0"/>
              <a:t> and </a:t>
            </a:r>
            <a:r>
              <a:rPr lang="en-US" i="1" dirty="0" err="1" smtClean="0"/>
              <a:t>p</a:t>
            </a:r>
            <a:r>
              <a:rPr lang="en-US" i="1" baseline="-25000" dirty="0" err="1"/>
              <a:t>j</a:t>
            </a:r>
            <a:endParaRPr lang="en-US" i="1" dirty="0"/>
          </a:p>
          <a:p>
            <a:pPr lvl="1"/>
            <a:r>
              <a:rPr lang="en-US" dirty="0"/>
              <a:t>Find the intersections of bisector and </a:t>
            </a:r>
            <a:r>
              <a:rPr lang="en-US" i="1" dirty="0" err="1" smtClean="0"/>
              <a:t>C</a:t>
            </a:r>
            <a:r>
              <a:rPr lang="en-US" i="1" baseline="-25000" dirty="0" err="1"/>
              <a:t>j</a:t>
            </a:r>
            <a:endParaRPr lang="en-US" i="1" baseline="-25000" dirty="0"/>
          </a:p>
          <a:p>
            <a:pPr lvl="1"/>
            <a:r>
              <a:rPr lang="en-US" dirty="0"/>
              <a:t>Compute new neighbor + bisector</a:t>
            </a:r>
          </a:p>
          <a:p>
            <a:pPr lvl="1"/>
            <a:r>
              <a:rPr lang="en-US" dirty="0" smtClean="0"/>
              <a:t>Iterate </a:t>
            </a:r>
            <a:r>
              <a:rPr lang="en-US" dirty="0"/>
              <a:t>until the new cell is finished</a:t>
            </a:r>
          </a:p>
          <a:p>
            <a:pPr lvl="1"/>
            <a:r>
              <a:rPr lang="en-US" dirty="0"/>
              <a:t>Remove the old </a:t>
            </a:r>
            <a:r>
              <a:rPr lang="en-US" dirty="0" smtClean="0"/>
              <a:t>edges</a:t>
            </a:r>
          </a:p>
          <a:p>
            <a:r>
              <a:rPr lang="en-US" dirty="0"/>
              <a:t>Complexity: </a:t>
            </a:r>
            <a:r>
              <a:rPr lang="en-US" dirty="0" smtClean="0"/>
              <a:t>O(</a:t>
            </a:r>
            <a:r>
              <a:rPr lang="en-US" i="1" dirty="0" smtClean="0"/>
              <a:t>k</a:t>
            </a:r>
            <a:r>
              <a:rPr lang="en-US" dirty="0" smtClean="0"/>
              <a:t> + log </a:t>
            </a:r>
            <a:r>
              <a:rPr lang="en-US" i="1" dirty="0" smtClean="0"/>
              <a:t>n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i="1" dirty="0"/>
              <a:t>n </a:t>
            </a:r>
            <a:r>
              <a:rPr lang="en-US" dirty="0"/>
              <a:t>= number of points</a:t>
            </a:r>
          </a:p>
          <a:p>
            <a:pPr lvl="1"/>
            <a:r>
              <a:rPr lang="en-US" i="1" dirty="0"/>
              <a:t>k</a:t>
            </a:r>
            <a:r>
              <a:rPr lang="en-US" dirty="0"/>
              <a:t> = complexity of the new cell</a:t>
            </a:r>
          </a:p>
          <a:p>
            <a:pPr lvl="1"/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Game-Changing: Fast Dynamic Updates in a Flexible Navigation Mesh</a:t>
            </a: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0B98-0E49-40EA-9908-40515B87B453}" type="slidenum">
              <a:rPr lang="nl-NL" smtClean="0"/>
              <a:pPr/>
              <a:t>9</a:t>
            </a:fld>
            <a:endParaRPr lang="nl-NL"/>
          </a:p>
        </p:txBody>
      </p:sp>
      <p:pic>
        <p:nvPicPr>
          <p:cNvPr id="8" name="Picture 12" descr="insert_points_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29201" y="2492722"/>
            <a:ext cx="3061351" cy="3528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3" descr="insert_points_1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29201" y="2492722"/>
            <a:ext cx="3061351" cy="3528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insert_points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29201" y="2492722"/>
            <a:ext cx="3061351" cy="3528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5" descr="insert_points_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29201" y="2492722"/>
            <a:ext cx="3061351" cy="3528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insert_points_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29201" y="2492722"/>
            <a:ext cx="3061351" cy="3528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7" descr="insert_points_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29201" y="2492722"/>
            <a:ext cx="3061351" cy="3528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8" descr="insert_points_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29201" y="2492722"/>
            <a:ext cx="3061351" cy="3528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9" descr="insert_points_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29201" y="2492722"/>
            <a:ext cx="3062788" cy="3528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6965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</TotalTime>
  <Words>751</Words>
  <Application>Microsoft Office PowerPoint</Application>
  <PresentationFormat>On-screen Show (4:3)</PresentationFormat>
  <Paragraphs>188</Paragraphs>
  <Slides>20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Slide 1</vt:lpstr>
      <vt:lpstr>Introduction</vt:lpstr>
      <vt:lpstr>Outline</vt:lpstr>
      <vt:lpstr>Problem / Overview</vt:lpstr>
      <vt:lpstr>Explicit Corridor Map (ECM)</vt:lpstr>
      <vt:lpstr>Explicit Corridor Map (ECM)</vt:lpstr>
      <vt:lpstr>Insert</vt:lpstr>
      <vt:lpstr>Assumptions</vt:lpstr>
      <vt:lpstr>Insert: point among points</vt:lpstr>
      <vt:lpstr>Insert: point among polygons</vt:lpstr>
      <vt:lpstr>Insert: polygon among polygons</vt:lpstr>
      <vt:lpstr>DELETE</vt:lpstr>
      <vt:lpstr>Delete an obstacle</vt:lpstr>
      <vt:lpstr>RESULTS</vt:lpstr>
      <vt:lpstr>Experimental results</vt:lpstr>
      <vt:lpstr>Applied to path planning</vt:lpstr>
      <vt:lpstr>Conclusions</vt:lpstr>
      <vt:lpstr>Summary</vt:lpstr>
      <vt:lpstr>More information</vt:lpstr>
      <vt:lpstr>More information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Wouter van Toll</dc:creator>
  <cp:lastModifiedBy>Administrator</cp:lastModifiedBy>
  <cp:revision>49</cp:revision>
  <dcterms:created xsi:type="dcterms:W3CDTF">2013-11-07T14:35:51Z</dcterms:created>
  <dcterms:modified xsi:type="dcterms:W3CDTF">2013-11-25T17:44:44Z</dcterms:modified>
</cp:coreProperties>
</file>