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Default Extension="jp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256" r:id="rId2"/>
    <p:sldId id="257" r:id="rId3"/>
    <p:sldId id="275" r:id="rId4"/>
    <p:sldId id="262" r:id="rId5"/>
    <p:sldId id="263" r:id="rId6"/>
    <p:sldId id="264" r:id="rId7"/>
    <p:sldId id="266" r:id="rId8"/>
    <p:sldId id="260" r:id="rId9"/>
    <p:sldId id="276" r:id="rId10"/>
    <p:sldId id="267" r:id="rId11"/>
    <p:sldId id="265" r:id="rId12"/>
    <p:sldId id="261" r:id="rId13"/>
    <p:sldId id="277" r:id="rId14"/>
    <p:sldId id="278" r:id="rId15"/>
    <p:sldId id="268" r:id="rId16"/>
    <p:sldId id="271" r:id="rId17"/>
    <p:sldId id="273" r:id="rId18"/>
    <p:sldId id="269" r:id="rId19"/>
    <p:sldId id="270" r:id="rId20"/>
    <p:sldId id="274" r:id="rId21"/>
    <p:sldId id="279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" id="{7072333A-DFCC-447D-9BFF-F5F71C297794}">
          <p14:sldIdLst>
            <p14:sldId id="256"/>
            <p14:sldId id="257"/>
            <p14:sldId id="275"/>
            <p14:sldId id="262"/>
          </p14:sldIdLst>
        </p14:section>
        <p14:section name="Preliminaries" id="{2A9350FE-99E8-4D93-9EDC-0DA7D55FAB1B}">
          <p14:sldIdLst>
            <p14:sldId id="263"/>
            <p14:sldId id="264"/>
          </p14:sldIdLst>
        </p14:section>
        <p14:section name="GPGPU" id="{18599675-C50D-4800-8AA6-DE30A875B9BF}">
          <p14:sldIdLst>
            <p14:sldId id="266"/>
            <p14:sldId id="260"/>
            <p14:sldId id="276"/>
            <p14:sldId id="267"/>
          </p14:sldIdLst>
        </p14:section>
        <p14:section name="Multi-tiled extension" id="{FB3FD37A-CA06-4542-A7BA-9BB83033C047}">
          <p14:sldIdLst>
            <p14:sldId id="265"/>
            <p14:sldId id="261"/>
            <p14:sldId id="277"/>
            <p14:sldId id="278"/>
          </p14:sldIdLst>
        </p14:section>
        <p14:section name="Results" id="{D6038B71-DB39-47BC-A87C-1D84EBC3069E}">
          <p14:sldIdLst>
            <p14:sldId id="268"/>
            <p14:sldId id="271"/>
            <p14:sldId id="273"/>
          </p14:sldIdLst>
        </p14:section>
        <p14:section name="Conclusions / Discussion" id="{5DF662EA-9435-4454-830F-E12DB566DB5A}">
          <p14:sldIdLst>
            <p14:sldId id="269"/>
            <p14:sldId id="270"/>
            <p14:sldId id="274"/>
            <p14:sldId id="279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402" y="-6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102" d="100"/>
          <a:sy n="102" d="100"/>
        </p:scale>
        <p:origin x="-2514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FAFFC1-201E-4926-9500-725AEECB1015}" type="datetimeFigureOut">
              <a:rPr lang="en-US" smtClean="0"/>
              <a:t>11/3/2014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891734-9EDB-4D77-99E0-AD09A10B64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32324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4C8CAB-1A22-4FDE-BDD8-DC7BAF87DAED}" type="datetimeFigureOut">
              <a:rPr lang="en-US" smtClean="0"/>
              <a:t>11/3/2014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9925F4-59D0-4362-AE46-965ED6DBA0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0910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F09CE-42E7-4BD5-9041-D2C84142F4E7}" type="datetime1">
              <a:rPr lang="en-US" smtClean="0"/>
              <a:t>11/3/2014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GPGPU-Accelerated GVDs and Navigation Meshes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1C3C1-C992-4D81-8CBF-4E11EE77E9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4985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2C462-EDD2-4C92-815E-BA4F9468817F}" type="datetime1">
              <a:rPr lang="en-US" smtClean="0"/>
              <a:t>11/3/2014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GPGPU-Accelerated GVDs and Navigation Meshes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1C3C1-C992-4D81-8CBF-4E11EE77E9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7647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1F741-7984-47AE-ACD5-43899F88C55A}" type="datetime1">
              <a:rPr lang="en-US" smtClean="0"/>
              <a:t>11/3/2014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GPGPU-Accelerated GVDs and Navigation Meshes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1C3C1-C992-4D81-8CBF-4E11EE77E9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0203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DFE57-6ABF-4FF4-B0D2-B4A95AAF1DCF}" type="datetime1">
              <a:rPr lang="en-US" smtClean="0"/>
              <a:t>11/3/2014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GPGPU-Accelerated GVDs and Navigation Meshes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1C3C1-C992-4D81-8CBF-4E11EE77E9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0700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9D688-F7FC-4768-9417-AA4AE97ECE64}" type="datetime1">
              <a:rPr lang="en-US" smtClean="0"/>
              <a:t>11/3/2014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GPGPU-Accelerated GVDs and Navigation Meshes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1C3C1-C992-4D81-8CBF-4E11EE77E9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5211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1CAD4-B9D0-4FCD-ADA2-742D31D1ABF4}" type="datetime1">
              <a:rPr lang="en-US" smtClean="0"/>
              <a:t>11/3/2014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GPGPU-Accelerated GVDs and Navigation Meshes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1C3C1-C992-4D81-8CBF-4E11EE77E9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2147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2F157-9E16-498B-B62E-E79418822B9B}" type="datetime1">
              <a:rPr lang="en-US" smtClean="0"/>
              <a:t>11/3/2014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GPGPU-Accelerated GVDs and Navigation Meshes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1C3C1-C992-4D81-8CBF-4E11EE77E9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776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9D019-F9D3-4630-B64C-E71399A88B2E}" type="datetime1">
              <a:rPr lang="en-US" smtClean="0"/>
              <a:t>11/3/2014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GPGPU-Accelerated GVDs and Navigation Meshes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1C3C1-C992-4D81-8CBF-4E11EE77E9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772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DB59-7E19-40BE-8EB3-8D3411FB43A9}" type="datetime1">
              <a:rPr lang="en-US" smtClean="0"/>
              <a:t>11/3/2014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GPGPU-Accelerated GVDs and Navigation Meshes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1C3C1-C992-4D81-8CBF-4E11EE77E9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9902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32D78-2F52-4551-94E1-95269C9F9FC3}" type="datetime1">
              <a:rPr lang="en-US" smtClean="0"/>
              <a:t>11/3/2014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GPGPU-Accelerated GVDs and Navigation Meshes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1C3C1-C992-4D81-8CBF-4E11EE77E9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2825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B52C8-9A95-496E-9AAC-386E10B5B229}" type="datetime1">
              <a:rPr lang="en-US" smtClean="0"/>
              <a:t>11/3/2014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GPGPU-Accelerated GVDs and Navigation Meshes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1C3C1-C992-4D81-8CBF-4E11EE77E9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8523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-13394"/>
            <a:ext cx="9144000" cy="922114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24744"/>
            <a:ext cx="8229600" cy="50014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13784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defRPr>
            </a:lvl1pPr>
          </a:lstStyle>
          <a:p>
            <a:fld id="{F795FCE6-2805-44BE-B1B0-04E24AB867CE}" type="datetime1">
              <a:rPr lang="en-US" smtClean="0"/>
              <a:t>11/3/2014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07134" y="6356350"/>
            <a:ext cx="51297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defRPr>
            </a:lvl1pPr>
          </a:lstStyle>
          <a:p>
            <a:r>
              <a:rPr lang="en-US" dirty="0" smtClean="0"/>
              <a:t>GPGPU-Accelerated GVDs and Navigation Meshes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236296" y="6356350"/>
            <a:ext cx="14505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defRPr>
            </a:lvl1pPr>
          </a:lstStyle>
          <a:p>
            <a:fld id="{AFD1C3C1-C992-4D81-8CBF-4E11EE77E91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65418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hf hdr="0"/>
  <p:txStyles>
    <p:titleStyle>
      <a:lvl1pPr algn="ctr" defTabSz="914400" rtl="0" eaLnBrk="1" latinLnBrk="0" hangingPunct="1">
        <a:spcBef>
          <a:spcPct val="0"/>
        </a:spcBef>
        <a:buNone/>
        <a:defRPr sz="4400" b="1" kern="1200">
          <a:solidFill>
            <a:schemeClr val="bg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Wingdings" panose="05000000000000000000" pitchFamily="2" charset="2"/>
        <a:buChar char="§"/>
        <a:defRPr sz="2800" kern="1200">
          <a:solidFill>
            <a:schemeClr val="tx1"/>
          </a:solidFill>
          <a:latin typeface="Corbel" panose="020B0503020204020204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Wingdings" panose="05000000000000000000" pitchFamily="2" charset="2"/>
        <a:buChar char="§"/>
        <a:defRPr sz="2000" kern="1200">
          <a:solidFill>
            <a:schemeClr val="tx1">
              <a:lumMod val="50000"/>
              <a:lumOff val="50000"/>
            </a:schemeClr>
          </a:solidFill>
          <a:latin typeface="Corbel" panose="020B0503020204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Corbel" panose="020B0503020204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600" kern="1200">
          <a:solidFill>
            <a:schemeClr val="tx1">
              <a:lumMod val="50000"/>
              <a:lumOff val="50000"/>
            </a:schemeClr>
          </a:solidFill>
          <a:latin typeface="Corbel" panose="020B0503020204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1600" kern="1200">
          <a:solidFill>
            <a:schemeClr val="tx1">
              <a:lumMod val="50000"/>
              <a:lumOff val="50000"/>
            </a:schemeClr>
          </a:solidFill>
          <a:latin typeface="Corbel" panose="020B0503020204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Relationship Id="rId1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microsoft.com/office/2007/relationships/media" Target="../media/media3.wmv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1.png"/><Relationship Id="rId4" Type="http://schemas.openxmlformats.org/officeDocument/2006/relationships/video" Target="../media/media3.wmv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4837" y="1412777"/>
            <a:ext cx="8552095" cy="2187674"/>
          </a:xfrm>
        </p:spPr>
        <p:txBody>
          <a:bodyPr>
            <a:noAutofit/>
          </a:bodyPr>
          <a:lstStyle/>
          <a:p>
            <a:r>
              <a:rPr lang="nl-NL" sz="2800" dirty="0" smtClean="0"/>
              <a:t>GPGPU-Accelerated Construction of </a:t>
            </a:r>
            <a:br>
              <a:rPr lang="nl-NL" sz="2800" dirty="0" smtClean="0"/>
            </a:br>
            <a:r>
              <a:rPr lang="nl-NL" sz="2800" dirty="0" smtClean="0"/>
              <a:t>High-Resolution Generalized Voronoi Diagrams </a:t>
            </a:r>
            <a:br>
              <a:rPr lang="nl-NL" sz="2800" dirty="0" smtClean="0"/>
            </a:br>
            <a:r>
              <a:rPr lang="nl-NL" sz="2800" dirty="0" smtClean="0"/>
              <a:t>and Navigation Meshes</a:t>
            </a:r>
            <a:endParaRPr lang="en-US" sz="2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2268" y="5326360"/>
            <a:ext cx="8519465" cy="694928"/>
          </a:xfrm>
        </p:spPr>
        <p:txBody>
          <a:bodyPr>
            <a:normAutofit/>
          </a:bodyPr>
          <a:lstStyle/>
          <a:p>
            <a:r>
              <a:rPr lang="nl-NL" sz="2400" dirty="0" smtClean="0"/>
              <a:t>Motion in Games 2014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395536" y="3894147"/>
            <a:ext cx="211942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sz="2400" b="1" dirty="0" smtClean="0">
                <a:solidFill>
                  <a:schemeClr val="bg1">
                    <a:lumMod val="50000"/>
                  </a:schemeClr>
                </a:solidFill>
              </a:rPr>
              <a:t>Rudi Bonfiglioli</a:t>
            </a:r>
          </a:p>
          <a:p>
            <a:pPr algn="ctr"/>
            <a:r>
              <a:rPr lang="nl-NL" sz="2400" dirty="0" smtClean="0">
                <a:solidFill>
                  <a:schemeClr val="bg1">
                    <a:lumMod val="50000"/>
                  </a:schemeClr>
                </a:solidFill>
              </a:rPr>
              <a:t>Textkernel</a:t>
            </a:r>
            <a:endParaRPr lang="en-US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309236" y="3902093"/>
            <a:ext cx="251684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sz="2400" b="1" dirty="0" smtClean="0">
                <a:solidFill>
                  <a:schemeClr val="bg1">
                    <a:lumMod val="50000"/>
                  </a:schemeClr>
                </a:solidFill>
              </a:rPr>
              <a:t>Wouter van Toll</a:t>
            </a:r>
          </a:p>
          <a:p>
            <a:pPr algn="ctr"/>
            <a:r>
              <a:rPr lang="nl-NL" sz="2400" dirty="0" smtClean="0">
                <a:solidFill>
                  <a:schemeClr val="bg1">
                    <a:lumMod val="50000"/>
                  </a:schemeClr>
                </a:solidFill>
              </a:rPr>
              <a:t>Utrecht University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228184" y="3902093"/>
            <a:ext cx="245695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sz="2400" b="1" dirty="0" smtClean="0">
                <a:solidFill>
                  <a:schemeClr val="bg1">
                    <a:lumMod val="50000"/>
                  </a:schemeClr>
                </a:solidFill>
              </a:rPr>
              <a:t>Roland Geraerts</a:t>
            </a:r>
          </a:p>
          <a:p>
            <a:pPr algn="ctr"/>
            <a:r>
              <a:rPr lang="nl-NL" sz="2400" dirty="0">
                <a:solidFill>
                  <a:schemeClr val="bg1">
                    <a:lumMod val="50000"/>
                  </a:schemeClr>
                </a:solidFill>
              </a:rPr>
              <a:t>Utrecht </a:t>
            </a:r>
            <a:r>
              <a:rPr lang="nl-NL" sz="2400" dirty="0" smtClean="0">
                <a:solidFill>
                  <a:schemeClr val="bg1">
                    <a:lumMod val="50000"/>
                  </a:schemeClr>
                </a:solidFill>
              </a:rPr>
              <a:t>University</a:t>
            </a:r>
            <a:endParaRPr lang="nl-NL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7" name="Afbeelding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6021288"/>
            <a:ext cx="2149475" cy="547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45667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3117456\Dropbox\UU\2014-11-06 MIG 2014 - GPGPU ECM\typist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4641" y="2492896"/>
            <a:ext cx="5591437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Some details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256584"/>
          </a:xfrm>
        </p:spPr>
        <p:txBody>
          <a:bodyPr>
            <a:normAutofit/>
          </a:bodyPr>
          <a:lstStyle/>
          <a:p>
            <a:r>
              <a:rPr lang="nl-NL" dirty="0" smtClean="0"/>
              <a:t>GPU is good at </a:t>
            </a:r>
            <a:r>
              <a:rPr lang="nl-NL" i="1" dirty="0" smtClean="0"/>
              <a:t>SIMT</a:t>
            </a:r>
          </a:p>
          <a:p>
            <a:pPr lvl="1"/>
            <a:r>
              <a:rPr lang="nl-NL" dirty="0" smtClean="0"/>
              <a:t>Single instruction, multiple threads</a:t>
            </a:r>
          </a:p>
          <a:p>
            <a:pPr lvl="1"/>
            <a:r>
              <a:rPr lang="nl-NL" dirty="0" smtClean="0"/>
              <a:t>“Doing a simple thing massively parallel”</a:t>
            </a:r>
          </a:p>
          <a:p>
            <a:r>
              <a:rPr lang="nl-NL" dirty="0" smtClean="0"/>
              <a:t>Find relevant pixels</a:t>
            </a:r>
          </a:p>
          <a:p>
            <a:pPr lvl="1"/>
            <a:r>
              <a:rPr lang="nl-NL" dirty="0" smtClean="0"/>
              <a:t>2 colors = potential edge point</a:t>
            </a:r>
          </a:p>
          <a:p>
            <a:pPr lvl="1"/>
            <a:r>
              <a:rPr lang="nl-NL" dirty="0" smtClean="0"/>
              <a:t>3,4 colors = potential vertex</a:t>
            </a:r>
          </a:p>
          <a:p>
            <a:pPr lvl="1"/>
            <a:r>
              <a:rPr lang="nl-NL" b="1" dirty="0" smtClean="0"/>
              <a:t>Marker buffers: </a:t>
            </a:r>
            <a:r>
              <a:rPr lang="nl-NL" dirty="0" smtClean="0"/>
              <a:t>0000</a:t>
            </a:r>
            <a:r>
              <a:rPr lang="nl-NL" dirty="0" smtClean="0">
                <a:solidFill>
                  <a:schemeClr val="accent6">
                    <a:lumMod val="75000"/>
                  </a:schemeClr>
                </a:solidFill>
              </a:rPr>
              <a:t>1111</a:t>
            </a:r>
            <a:r>
              <a:rPr lang="nl-NL" dirty="0" smtClean="0"/>
              <a:t>0</a:t>
            </a:r>
            <a:r>
              <a:rPr lang="nl-NL" dirty="0" smtClean="0">
                <a:solidFill>
                  <a:schemeClr val="accent6">
                    <a:lumMod val="75000"/>
                  </a:schemeClr>
                </a:solidFill>
              </a:rPr>
              <a:t>1</a:t>
            </a:r>
            <a:r>
              <a:rPr lang="nl-NL" dirty="0" smtClean="0"/>
              <a:t>00</a:t>
            </a:r>
            <a:r>
              <a:rPr lang="nl-NL" dirty="0" smtClean="0">
                <a:solidFill>
                  <a:schemeClr val="accent6">
                    <a:lumMod val="75000"/>
                  </a:schemeClr>
                </a:solidFill>
              </a:rPr>
              <a:t>111</a:t>
            </a:r>
            <a:r>
              <a:rPr lang="nl-NL" dirty="0" smtClean="0"/>
              <a:t>00</a:t>
            </a:r>
            <a:r>
              <a:rPr lang="nl-NL" dirty="0" smtClean="0">
                <a:solidFill>
                  <a:schemeClr val="accent6">
                    <a:lumMod val="75000"/>
                  </a:schemeClr>
                </a:solidFill>
              </a:rPr>
              <a:t>1</a:t>
            </a:r>
            <a:r>
              <a:rPr lang="nl-NL" dirty="0" smtClean="0"/>
              <a:t>000</a:t>
            </a:r>
          </a:p>
          <a:p>
            <a:pPr lvl="1"/>
            <a:r>
              <a:rPr lang="nl-NL" dirty="0" smtClean="0"/>
              <a:t>Compression: prefix sum</a:t>
            </a:r>
          </a:p>
          <a:p>
            <a:r>
              <a:rPr lang="nl-NL" dirty="0" smtClean="0"/>
              <a:t>Closest points &amp; normals</a:t>
            </a:r>
          </a:p>
          <a:p>
            <a:pPr lvl="1"/>
            <a:r>
              <a:rPr lang="nl-NL" dirty="0" smtClean="0"/>
              <a:t>For all relevant pixels, </a:t>
            </a:r>
            <a:br>
              <a:rPr lang="nl-NL" dirty="0" smtClean="0"/>
            </a:br>
            <a:r>
              <a:rPr lang="nl-NL" dirty="0" smtClean="0"/>
              <a:t>check all 2/3/4 nearest obstacles</a:t>
            </a:r>
          </a:p>
          <a:p>
            <a:pPr lvl="1"/>
            <a:r>
              <a:rPr lang="nl-NL" dirty="0" smtClean="0"/>
              <a:t>Some redundant work, but faster </a:t>
            </a:r>
            <a:br>
              <a:rPr lang="nl-NL" dirty="0" smtClean="0"/>
            </a:br>
            <a:r>
              <a:rPr lang="nl-NL" dirty="0" smtClean="0"/>
              <a:t>than checking if it’s needed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3B178-8756-4852-A7E8-C4F473E5B865}" type="datetime1">
              <a:rPr lang="en-US" smtClean="0"/>
              <a:t>11/3/2014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GPGPU-Accelerated GVDs and Navigation Meshes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1C3C1-C992-4D81-8CBF-4E11EE77E911}" type="slidenum">
              <a:rPr lang="en-US" smtClean="0"/>
              <a:t>10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7170" y="1556792"/>
            <a:ext cx="2145027" cy="216024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3976836"/>
            <a:ext cx="3677149" cy="1770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721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Multi-tiled extension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5E07F-FE47-4D7E-B86D-074A776F95BA}" type="datetime1">
              <a:rPr lang="en-US" smtClean="0"/>
              <a:t>11/3/2014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GPGPU-Accelerated GVDs and Navigation Meshes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1C3C1-C992-4D81-8CBF-4E11EE77E91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357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Multi-tiled extension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Large environments need high resolutions</a:t>
            </a:r>
          </a:p>
          <a:p>
            <a:pPr lvl="1"/>
            <a:r>
              <a:rPr lang="nl-NL" dirty="0" smtClean="0"/>
              <a:t>Split into </a:t>
            </a:r>
            <a:r>
              <a:rPr lang="nl-NL" b="1" dirty="0" smtClean="0"/>
              <a:t>tiles</a:t>
            </a:r>
            <a:r>
              <a:rPr lang="nl-NL" dirty="0" smtClean="0"/>
              <a:t>; size = framebuffer size</a:t>
            </a:r>
          </a:p>
          <a:p>
            <a:pPr marL="457200" lvl="1" indent="0">
              <a:buNone/>
            </a:pPr>
            <a:endParaRPr lang="nl-NL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93E76-CACA-4564-8835-025D898F757F}" type="datetime1">
              <a:rPr lang="en-US" smtClean="0"/>
              <a:t>11/3/2014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GPGPU-Accelerated GVDs and Navigation Meshes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1C3C1-C992-4D81-8CBF-4E11EE77E911}" type="slidenum">
              <a:rPr lang="en-US" smtClean="0"/>
              <a:t>12</a:t>
            </a:fld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3628" y="2204864"/>
            <a:ext cx="3837353" cy="3837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158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1122401" y="1537509"/>
            <a:ext cx="2016224" cy="1436052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Multi-tiled: old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DFE57-6ABF-4FF4-B0D2-B4A95AAF1DCF}" type="datetime1">
              <a:rPr lang="en-US" smtClean="0"/>
              <a:t>11/3/2014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GPGPU-Accelerated GVDs and Navigation Meshes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1C3C1-C992-4D81-8CBF-4E11EE77E911}" type="slidenum">
              <a:rPr lang="en-US" smtClean="0"/>
              <a:t>13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266417" y="1632759"/>
            <a:ext cx="1757212" cy="646331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nl-NL" b="1" dirty="0" smtClean="0">
                <a:solidFill>
                  <a:schemeClr val="bg1"/>
                </a:solidFill>
              </a:rPr>
              <a:t>Render </a:t>
            </a:r>
            <a:br>
              <a:rPr lang="nl-NL" b="1" dirty="0" smtClean="0">
                <a:solidFill>
                  <a:schemeClr val="bg1"/>
                </a:solidFill>
              </a:rPr>
            </a:br>
            <a:r>
              <a:rPr lang="nl-NL" b="1" dirty="0" smtClean="0">
                <a:solidFill>
                  <a:schemeClr val="bg1"/>
                </a:solidFill>
              </a:rPr>
              <a:t>distance meshes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244520" y="1632759"/>
            <a:ext cx="1575406" cy="646331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nl-NL" b="1" dirty="0" smtClean="0">
                <a:solidFill>
                  <a:schemeClr val="bg1"/>
                </a:solidFill>
              </a:rPr>
              <a:t>Find relevant</a:t>
            </a:r>
          </a:p>
          <a:p>
            <a:pPr algn="ctr"/>
            <a:r>
              <a:rPr lang="nl-NL" b="1" dirty="0" smtClean="0">
                <a:solidFill>
                  <a:schemeClr val="bg1"/>
                </a:solidFill>
              </a:rPr>
              <a:t>pixels</a:t>
            </a:r>
            <a:endParaRPr lang="en-US" b="1" dirty="0">
              <a:solidFill>
                <a:schemeClr val="bg1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3023629" y="1866539"/>
            <a:ext cx="3220891" cy="0"/>
          </a:xfrm>
          <a:prstGeom prst="straightConnector1">
            <a:avLst/>
          </a:prstGeom>
          <a:ln w="381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642681" y="1272719"/>
            <a:ext cx="1777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color buffer data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842481" y="1187227"/>
            <a:ext cx="606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 smtClean="0"/>
              <a:t>GPU</a:t>
            </a:r>
            <a:endParaRPr lang="en-US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6739025" y="1187227"/>
            <a:ext cx="596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 smtClean="0"/>
              <a:t>CPU</a:t>
            </a:r>
            <a:endParaRPr lang="en-US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6219340" y="2669447"/>
            <a:ext cx="1625766" cy="646331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nl-NL" b="1" dirty="0" smtClean="0">
                <a:solidFill>
                  <a:schemeClr val="bg1"/>
                </a:solidFill>
              </a:rPr>
              <a:t>Assign normals</a:t>
            </a:r>
          </a:p>
          <a:p>
            <a:pPr algn="ctr"/>
            <a:r>
              <a:rPr lang="nl-NL" b="1" dirty="0" smtClean="0">
                <a:solidFill>
                  <a:schemeClr val="bg1"/>
                </a:solidFill>
              </a:rPr>
              <a:t>to pixels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692937" y="2669446"/>
            <a:ext cx="1109984" cy="646331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nl-NL" b="1" dirty="0" smtClean="0">
                <a:solidFill>
                  <a:schemeClr val="bg1"/>
                </a:solidFill>
              </a:rPr>
              <a:t>Compute </a:t>
            </a:r>
          </a:p>
          <a:p>
            <a:pPr algn="ctr"/>
            <a:r>
              <a:rPr lang="nl-NL" b="1" dirty="0" smtClean="0">
                <a:solidFill>
                  <a:schemeClr val="bg1"/>
                </a:solidFill>
              </a:rPr>
              <a:t>normals</a:t>
            </a:r>
            <a:endParaRPr lang="en-US" b="1" dirty="0">
              <a:solidFill>
                <a:schemeClr val="bg1"/>
              </a:solidFill>
            </a:endParaRPr>
          </a:p>
        </p:txBody>
      </p:sp>
      <p:cxnSp>
        <p:nvCxnSpPr>
          <p:cNvPr id="17" name="Straight Arrow Connector 16"/>
          <p:cNvCxnSpPr>
            <a:stCxn id="16" idx="3"/>
            <a:endCxn id="15" idx="1"/>
          </p:cNvCxnSpPr>
          <p:nvPr/>
        </p:nvCxnSpPr>
        <p:spPr>
          <a:xfrm>
            <a:off x="5802921" y="2992612"/>
            <a:ext cx="416419" cy="1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8" idx="2"/>
            <a:endCxn id="15" idx="0"/>
          </p:cNvCxnSpPr>
          <p:nvPr/>
        </p:nvCxnSpPr>
        <p:spPr>
          <a:xfrm>
            <a:off x="7032223" y="2279090"/>
            <a:ext cx="0" cy="390357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6219340" y="3730224"/>
            <a:ext cx="1625766" cy="646331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b="1" dirty="0" smtClean="0">
                <a:solidFill>
                  <a:schemeClr val="bg1"/>
                </a:solidFill>
              </a:rPr>
              <a:t>Find</a:t>
            </a:r>
          </a:p>
          <a:p>
            <a:pPr algn="ctr"/>
            <a:r>
              <a:rPr lang="nl-NL" b="1" dirty="0" smtClean="0">
                <a:solidFill>
                  <a:schemeClr val="bg1"/>
                </a:solidFill>
              </a:rPr>
              <a:t>event points</a:t>
            </a:r>
            <a:endParaRPr lang="en-US" b="1" dirty="0">
              <a:solidFill>
                <a:schemeClr val="bg1"/>
              </a:solidFill>
            </a:endParaRPr>
          </a:p>
        </p:txBody>
      </p:sp>
      <p:cxnSp>
        <p:nvCxnSpPr>
          <p:cNvPr id="20" name="Straight Arrow Connector 19"/>
          <p:cNvCxnSpPr>
            <a:stCxn id="15" idx="2"/>
            <a:endCxn id="19" idx="0"/>
          </p:cNvCxnSpPr>
          <p:nvPr/>
        </p:nvCxnSpPr>
        <p:spPr>
          <a:xfrm>
            <a:off x="7032223" y="3315778"/>
            <a:ext cx="0" cy="414446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6219340" y="4767203"/>
            <a:ext cx="1625766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b="1" dirty="0" smtClean="0">
                <a:solidFill>
                  <a:schemeClr val="bg1"/>
                </a:solidFill>
              </a:rPr>
              <a:t>Compute CPs</a:t>
            </a:r>
            <a:endParaRPr lang="en-US" b="1" dirty="0">
              <a:solidFill>
                <a:schemeClr val="bg1"/>
              </a:solidFill>
            </a:endParaRPr>
          </a:p>
        </p:txBody>
      </p:sp>
      <p:cxnSp>
        <p:nvCxnSpPr>
          <p:cNvPr id="22" name="Straight Arrow Connector 21"/>
          <p:cNvCxnSpPr>
            <a:stCxn id="19" idx="2"/>
            <a:endCxn id="21" idx="0"/>
          </p:cNvCxnSpPr>
          <p:nvPr/>
        </p:nvCxnSpPr>
        <p:spPr>
          <a:xfrm>
            <a:off x="7032223" y="4376555"/>
            <a:ext cx="0" cy="390648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8159754" y="4767203"/>
            <a:ext cx="617285" cy="369332"/>
          </a:xfrm>
          <a:prstGeom prst="rect">
            <a:avLst/>
          </a:prstGeom>
          <a:solidFill>
            <a:srgbClr val="C00000"/>
          </a:solidFill>
        </p:spPr>
        <p:txBody>
          <a:bodyPr wrap="none" rtlCol="0">
            <a:spAutoFit/>
          </a:bodyPr>
          <a:lstStyle/>
          <a:p>
            <a:pPr algn="ctr"/>
            <a:r>
              <a:rPr lang="nl-NL" b="1" dirty="0" smtClean="0">
                <a:solidFill>
                  <a:schemeClr val="bg1"/>
                </a:solidFill>
              </a:rPr>
              <a:t>ECM</a:t>
            </a:r>
            <a:endParaRPr lang="en-US" b="1" dirty="0">
              <a:solidFill>
                <a:schemeClr val="bg1"/>
              </a:solidFill>
            </a:endParaRPr>
          </a:p>
        </p:txBody>
      </p:sp>
      <p:cxnSp>
        <p:nvCxnSpPr>
          <p:cNvPr id="24" name="Straight Arrow Connector 23"/>
          <p:cNvCxnSpPr>
            <a:stCxn id="21" idx="3"/>
            <a:endCxn id="23" idx="1"/>
          </p:cNvCxnSpPr>
          <p:nvPr/>
        </p:nvCxnSpPr>
        <p:spPr>
          <a:xfrm>
            <a:off x="7845106" y="4951869"/>
            <a:ext cx="314648" cy="0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3023629" y="2037189"/>
            <a:ext cx="3220891" cy="0"/>
          </a:xfrm>
          <a:prstGeom prst="straightConnector1">
            <a:avLst/>
          </a:prstGeom>
          <a:ln w="381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3023629" y="2207345"/>
            <a:ext cx="3220891" cy="0"/>
          </a:xfrm>
          <a:prstGeom prst="straightConnector1">
            <a:avLst/>
          </a:prstGeom>
          <a:ln w="381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3023629" y="1697405"/>
            <a:ext cx="3220891" cy="0"/>
          </a:xfrm>
          <a:prstGeom prst="straightConnector1">
            <a:avLst/>
          </a:prstGeom>
          <a:ln w="381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1694386" y="2623279"/>
            <a:ext cx="8622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 smtClean="0">
                <a:solidFill>
                  <a:schemeClr val="accent6">
                    <a:lumMod val="75000"/>
                  </a:schemeClr>
                </a:solidFill>
              </a:rPr>
              <a:t>Per tile</a:t>
            </a:r>
            <a:endParaRPr lang="en-U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942753" y="1771258"/>
            <a:ext cx="8567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 smtClean="0"/>
              <a:t>limited</a:t>
            </a:r>
            <a:endParaRPr lang="en-US" b="1" dirty="0"/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7" t="31525" r="107" b="25499"/>
          <a:stretch/>
        </p:blipFill>
        <p:spPr>
          <a:xfrm>
            <a:off x="3529980" y="1628800"/>
            <a:ext cx="2069594" cy="617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39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Freeform 39"/>
          <p:cNvSpPr/>
          <p:nvPr/>
        </p:nvSpPr>
        <p:spPr>
          <a:xfrm>
            <a:off x="323528" y="1539974"/>
            <a:ext cx="7906361" cy="3905250"/>
          </a:xfrm>
          <a:custGeom>
            <a:avLst/>
            <a:gdLst>
              <a:gd name="connsiteX0" fmla="*/ 0 w 7877175"/>
              <a:gd name="connsiteY0" fmla="*/ 0 h 4276725"/>
              <a:gd name="connsiteX1" fmla="*/ 0 w 7877175"/>
              <a:gd name="connsiteY1" fmla="*/ 4276725 h 4276725"/>
              <a:gd name="connsiteX2" fmla="*/ 4514850 w 7877175"/>
              <a:gd name="connsiteY2" fmla="*/ 4276725 h 4276725"/>
              <a:gd name="connsiteX3" fmla="*/ 4514850 w 7877175"/>
              <a:gd name="connsiteY3" fmla="*/ 1447800 h 4276725"/>
              <a:gd name="connsiteX4" fmla="*/ 7877175 w 7877175"/>
              <a:gd name="connsiteY4" fmla="*/ 1447800 h 4276725"/>
              <a:gd name="connsiteX5" fmla="*/ 7877175 w 7877175"/>
              <a:gd name="connsiteY5" fmla="*/ 371475 h 4276725"/>
              <a:gd name="connsiteX6" fmla="*/ 9525 w 7877175"/>
              <a:gd name="connsiteY6" fmla="*/ 371475 h 4276725"/>
              <a:gd name="connsiteX7" fmla="*/ 9525 w 7877175"/>
              <a:gd name="connsiteY7" fmla="*/ 371475 h 4276725"/>
              <a:gd name="connsiteX8" fmla="*/ 209550 w 7877175"/>
              <a:gd name="connsiteY8" fmla="*/ 504825 h 4276725"/>
              <a:gd name="connsiteX9" fmla="*/ 209550 w 7877175"/>
              <a:gd name="connsiteY9" fmla="*/ 504825 h 4276725"/>
              <a:gd name="connsiteX0" fmla="*/ 0 w 7877175"/>
              <a:gd name="connsiteY0" fmla="*/ 0 h 4276725"/>
              <a:gd name="connsiteX1" fmla="*/ 0 w 7877175"/>
              <a:gd name="connsiteY1" fmla="*/ 4276725 h 4276725"/>
              <a:gd name="connsiteX2" fmla="*/ 4514850 w 7877175"/>
              <a:gd name="connsiteY2" fmla="*/ 4276725 h 4276725"/>
              <a:gd name="connsiteX3" fmla="*/ 4514850 w 7877175"/>
              <a:gd name="connsiteY3" fmla="*/ 1447800 h 4276725"/>
              <a:gd name="connsiteX4" fmla="*/ 7877175 w 7877175"/>
              <a:gd name="connsiteY4" fmla="*/ 1447800 h 4276725"/>
              <a:gd name="connsiteX5" fmla="*/ 7877175 w 7877175"/>
              <a:gd name="connsiteY5" fmla="*/ 371475 h 4276725"/>
              <a:gd name="connsiteX6" fmla="*/ 9525 w 7877175"/>
              <a:gd name="connsiteY6" fmla="*/ 371475 h 4276725"/>
              <a:gd name="connsiteX7" fmla="*/ 9525 w 7877175"/>
              <a:gd name="connsiteY7" fmla="*/ 371475 h 4276725"/>
              <a:gd name="connsiteX8" fmla="*/ 209550 w 7877175"/>
              <a:gd name="connsiteY8" fmla="*/ 504825 h 4276725"/>
              <a:gd name="connsiteX0" fmla="*/ 0 w 7877175"/>
              <a:gd name="connsiteY0" fmla="*/ 0 h 4276725"/>
              <a:gd name="connsiteX1" fmla="*/ 0 w 7877175"/>
              <a:gd name="connsiteY1" fmla="*/ 4276725 h 4276725"/>
              <a:gd name="connsiteX2" fmla="*/ 4514850 w 7877175"/>
              <a:gd name="connsiteY2" fmla="*/ 4276725 h 4276725"/>
              <a:gd name="connsiteX3" fmla="*/ 4514850 w 7877175"/>
              <a:gd name="connsiteY3" fmla="*/ 1447800 h 4276725"/>
              <a:gd name="connsiteX4" fmla="*/ 7877175 w 7877175"/>
              <a:gd name="connsiteY4" fmla="*/ 1447800 h 4276725"/>
              <a:gd name="connsiteX5" fmla="*/ 7877175 w 7877175"/>
              <a:gd name="connsiteY5" fmla="*/ 371475 h 4276725"/>
              <a:gd name="connsiteX6" fmla="*/ 9525 w 7877175"/>
              <a:gd name="connsiteY6" fmla="*/ 371475 h 4276725"/>
              <a:gd name="connsiteX7" fmla="*/ 9525 w 7877175"/>
              <a:gd name="connsiteY7" fmla="*/ 371475 h 4276725"/>
              <a:gd name="connsiteX0" fmla="*/ 6350 w 7877175"/>
              <a:gd name="connsiteY0" fmla="*/ 28575 h 3905250"/>
              <a:gd name="connsiteX1" fmla="*/ 0 w 7877175"/>
              <a:gd name="connsiteY1" fmla="*/ 3905250 h 3905250"/>
              <a:gd name="connsiteX2" fmla="*/ 4514850 w 7877175"/>
              <a:gd name="connsiteY2" fmla="*/ 3905250 h 3905250"/>
              <a:gd name="connsiteX3" fmla="*/ 4514850 w 7877175"/>
              <a:gd name="connsiteY3" fmla="*/ 1076325 h 3905250"/>
              <a:gd name="connsiteX4" fmla="*/ 7877175 w 7877175"/>
              <a:gd name="connsiteY4" fmla="*/ 1076325 h 3905250"/>
              <a:gd name="connsiteX5" fmla="*/ 7877175 w 7877175"/>
              <a:gd name="connsiteY5" fmla="*/ 0 h 3905250"/>
              <a:gd name="connsiteX6" fmla="*/ 9525 w 7877175"/>
              <a:gd name="connsiteY6" fmla="*/ 0 h 3905250"/>
              <a:gd name="connsiteX7" fmla="*/ 9525 w 7877175"/>
              <a:gd name="connsiteY7" fmla="*/ 0 h 3905250"/>
              <a:gd name="connsiteX0" fmla="*/ 611 w 7877786"/>
              <a:gd name="connsiteY0" fmla="*/ 3175 h 3905250"/>
              <a:gd name="connsiteX1" fmla="*/ 611 w 7877786"/>
              <a:gd name="connsiteY1" fmla="*/ 3905250 h 3905250"/>
              <a:gd name="connsiteX2" fmla="*/ 4515461 w 7877786"/>
              <a:gd name="connsiteY2" fmla="*/ 3905250 h 3905250"/>
              <a:gd name="connsiteX3" fmla="*/ 4515461 w 7877786"/>
              <a:gd name="connsiteY3" fmla="*/ 1076325 h 3905250"/>
              <a:gd name="connsiteX4" fmla="*/ 7877786 w 7877786"/>
              <a:gd name="connsiteY4" fmla="*/ 1076325 h 3905250"/>
              <a:gd name="connsiteX5" fmla="*/ 7877786 w 7877786"/>
              <a:gd name="connsiteY5" fmla="*/ 0 h 3905250"/>
              <a:gd name="connsiteX6" fmla="*/ 10136 w 7877786"/>
              <a:gd name="connsiteY6" fmla="*/ 0 h 3905250"/>
              <a:gd name="connsiteX7" fmla="*/ 10136 w 7877786"/>
              <a:gd name="connsiteY7" fmla="*/ 0 h 3905250"/>
              <a:gd name="connsiteX0" fmla="*/ 611 w 7877786"/>
              <a:gd name="connsiteY0" fmla="*/ 3175 h 3905250"/>
              <a:gd name="connsiteX1" fmla="*/ 611 w 7877786"/>
              <a:gd name="connsiteY1" fmla="*/ 3905250 h 3905250"/>
              <a:gd name="connsiteX2" fmla="*/ 4515461 w 7877786"/>
              <a:gd name="connsiteY2" fmla="*/ 3905250 h 3905250"/>
              <a:gd name="connsiteX3" fmla="*/ 4515461 w 7877786"/>
              <a:gd name="connsiteY3" fmla="*/ 981075 h 3905250"/>
              <a:gd name="connsiteX4" fmla="*/ 7877786 w 7877786"/>
              <a:gd name="connsiteY4" fmla="*/ 1076325 h 3905250"/>
              <a:gd name="connsiteX5" fmla="*/ 7877786 w 7877786"/>
              <a:gd name="connsiteY5" fmla="*/ 0 h 3905250"/>
              <a:gd name="connsiteX6" fmla="*/ 10136 w 7877786"/>
              <a:gd name="connsiteY6" fmla="*/ 0 h 3905250"/>
              <a:gd name="connsiteX7" fmla="*/ 10136 w 7877786"/>
              <a:gd name="connsiteY7" fmla="*/ 0 h 3905250"/>
              <a:gd name="connsiteX0" fmla="*/ 611 w 7877786"/>
              <a:gd name="connsiteY0" fmla="*/ 3175 h 3905250"/>
              <a:gd name="connsiteX1" fmla="*/ 611 w 7877786"/>
              <a:gd name="connsiteY1" fmla="*/ 3905250 h 3905250"/>
              <a:gd name="connsiteX2" fmla="*/ 4515461 w 7877786"/>
              <a:gd name="connsiteY2" fmla="*/ 3905250 h 3905250"/>
              <a:gd name="connsiteX3" fmla="*/ 4515461 w 7877786"/>
              <a:gd name="connsiteY3" fmla="*/ 981075 h 3905250"/>
              <a:gd name="connsiteX4" fmla="*/ 7877786 w 7877786"/>
              <a:gd name="connsiteY4" fmla="*/ 981075 h 3905250"/>
              <a:gd name="connsiteX5" fmla="*/ 7877786 w 7877786"/>
              <a:gd name="connsiteY5" fmla="*/ 0 h 3905250"/>
              <a:gd name="connsiteX6" fmla="*/ 10136 w 7877786"/>
              <a:gd name="connsiteY6" fmla="*/ 0 h 3905250"/>
              <a:gd name="connsiteX7" fmla="*/ 10136 w 7877786"/>
              <a:gd name="connsiteY7" fmla="*/ 0 h 3905250"/>
              <a:gd name="connsiteX0" fmla="*/ 611 w 7877786"/>
              <a:gd name="connsiteY0" fmla="*/ 3175 h 3905250"/>
              <a:gd name="connsiteX1" fmla="*/ 611 w 7877786"/>
              <a:gd name="connsiteY1" fmla="*/ 3905250 h 3905250"/>
              <a:gd name="connsiteX2" fmla="*/ 4515461 w 7877786"/>
              <a:gd name="connsiteY2" fmla="*/ 3905250 h 3905250"/>
              <a:gd name="connsiteX3" fmla="*/ 4524986 w 7877786"/>
              <a:gd name="connsiteY3" fmla="*/ 1885950 h 3905250"/>
              <a:gd name="connsiteX4" fmla="*/ 7877786 w 7877786"/>
              <a:gd name="connsiteY4" fmla="*/ 981075 h 3905250"/>
              <a:gd name="connsiteX5" fmla="*/ 7877786 w 7877786"/>
              <a:gd name="connsiteY5" fmla="*/ 0 h 3905250"/>
              <a:gd name="connsiteX6" fmla="*/ 10136 w 7877786"/>
              <a:gd name="connsiteY6" fmla="*/ 0 h 3905250"/>
              <a:gd name="connsiteX7" fmla="*/ 10136 w 7877786"/>
              <a:gd name="connsiteY7" fmla="*/ 0 h 3905250"/>
              <a:gd name="connsiteX0" fmla="*/ 611 w 7906361"/>
              <a:gd name="connsiteY0" fmla="*/ 3175 h 3905250"/>
              <a:gd name="connsiteX1" fmla="*/ 611 w 7906361"/>
              <a:gd name="connsiteY1" fmla="*/ 3905250 h 3905250"/>
              <a:gd name="connsiteX2" fmla="*/ 4515461 w 7906361"/>
              <a:gd name="connsiteY2" fmla="*/ 3905250 h 3905250"/>
              <a:gd name="connsiteX3" fmla="*/ 4524986 w 7906361"/>
              <a:gd name="connsiteY3" fmla="*/ 1885950 h 3905250"/>
              <a:gd name="connsiteX4" fmla="*/ 7906361 w 7906361"/>
              <a:gd name="connsiteY4" fmla="*/ 1885950 h 3905250"/>
              <a:gd name="connsiteX5" fmla="*/ 7877786 w 7906361"/>
              <a:gd name="connsiteY5" fmla="*/ 0 h 3905250"/>
              <a:gd name="connsiteX6" fmla="*/ 10136 w 7906361"/>
              <a:gd name="connsiteY6" fmla="*/ 0 h 3905250"/>
              <a:gd name="connsiteX7" fmla="*/ 10136 w 7906361"/>
              <a:gd name="connsiteY7" fmla="*/ 0 h 3905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906361" h="3905250">
                <a:moveTo>
                  <a:pt x="611" y="3175"/>
                </a:moveTo>
                <a:cubicBezTo>
                  <a:pt x="-1506" y="1295400"/>
                  <a:pt x="2728" y="2613025"/>
                  <a:pt x="611" y="3905250"/>
                </a:cubicBezTo>
                <a:lnTo>
                  <a:pt x="4515461" y="3905250"/>
                </a:lnTo>
                <a:lnTo>
                  <a:pt x="4524986" y="1885950"/>
                </a:lnTo>
                <a:lnTo>
                  <a:pt x="7906361" y="1885950"/>
                </a:lnTo>
                <a:lnTo>
                  <a:pt x="7877786" y="0"/>
                </a:lnTo>
                <a:lnTo>
                  <a:pt x="10136" y="0"/>
                </a:lnTo>
                <a:lnTo>
                  <a:pt x="10136" y="0"/>
                </a:lnTo>
              </a:path>
            </a:pathLst>
          </a:cu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Multi-tiled: new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DFE57-6ABF-4FF4-B0D2-B4A95AAF1DCF}" type="datetime1">
              <a:rPr lang="en-US" smtClean="0"/>
              <a:t>11/3/2014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GPGPU-Accelerated GVDs and Navigation Meshes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1C3C1-C992-4D81-8CBF-4E11EE77E911}" type="slidenum">
              <a:rPr lang="en-US" smtClean="0"/>
              <a:t>14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269157" y="1631304"/>
            <a:ext cx="1757212" cy="646331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nl-NL" b="1" dirty="0" smtClean="0">
                <a:solidFill>
                  <a:schemeClr val="bg1"/>
                </a:solidFill>
              </a:rPr>
              <a:t>Render </a:t>
            </a:r>
            <a:br>
              <a:rPr lang="nl-NL" b="1" dirty="0" smtClean="0">
                <a:solidFill>
                  <a:schemeClr val="bg1"/>
                </a:solidFill>
              </a:rPr>
            </a:br>
            <a:r>
              <a:rPr lang="nl-NL" b="1" dirty="0" smtClean="0">
                <a:solidFill>
                  <a:schemeClr val="bg1"/>
                </a:solidFill>
              </a:rPr>
              <a:t>distance meshes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222080" y="1631304"/>
            <a:ext cx="1625766" cy="646331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b="1" dirty="0" smtClean="0">
                <a:solidFill>
                  <a:schemeClr val="bg1"/>
                </a:solidFill>
              </a:rPr>
              <a:t>Find</a:t>
            </a:r>
          </a:p>
          <a:p>
            <a:pPr algn="ctr"/>
            <a:r>
              <a:rPr lang="nl-NL" b="1" dirty="0" smtClean="0">
                <a:solidFill>
                  <a:schemeClr val="bg1"/>
                </a:solidFill>
              </a:rPr>
              <a:t>event points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743977" y="4765748"/>
            <a:ext cx="617285" cy="369332"/>
          </a:xfrm>
          <a:prstGeom prst="rect">
            <a:avLst/>
          </a:prstGeom>
          <a:solidFill>
            <a:srgbClr val="C00000"/>
          </a:solidFill>
        </p:spPr>
        <p:txBody>
          <a:bodyPr wrap="none" rtlCol="0">
            <a:spAutoFit/>
          </a:bodyPr>
          <a:lstStyle/>
          <a:p>
            <a:pPr algn="ctr"/>
            <a:r>
              <a:rPr lang="nl-NL" b="1" dirty="0" smtClean="0">
                <a:solidFill>
                  <a:schemeClr val="bg1"/>
                </a:solidFill>
              </a:rPr>
              <a:t>ECM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936279" y="4756223"/>
            <a:ext cx="1625766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b="1" dirty="0" smtClean="0">
                <a:solidFill>
                  <a:schemeClr val="bg1"/>
                </a:solidFill>
              </a:rPr>
              <a:t>Compute CPs</a:t>
            </a:r>
            <a:endParaRPr lang="en-US" b="1" dirty="0">
              <a:solidFill>
                <a:schemeClr val="bg1"/>
              </a:solidFill>
            </a:endParaRPr>
          </a:p>
        </p:txBody>
      </p:sp>
      <p:cxnSp>
        <p:nvCxnSpPr>
          <p:cNvPr id="19" name="Straight Arrow Connector 18"/>
          <p:cNvCxnSpPr>
            <a:endCxn id="18" idx="0"/>
          </p:cNvCxnSpPr>
          <p:nvPr/>
        </p:nvCxnSpPr>
        <p:spPr>
          <a:xfrm>
            <a:off x="2744347" y="4351011"/>
            <a:ext cx="4815" cy="405212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Elbow Connector 19"/>
          <p:cNvCxnSpPr>
            <a:stCxn id="7" idx="2"/>
          </p:cNvCxnSpPr>
          <p:nvPr/>
        </p:nvCxnSpPr>
        <p:spPr>
          <a:xfrm rot="16200000" flipH="1">
            <a:off x="2250877" y="2174521"/>
            <a:ext cx="390357" cy="596584"/>
          </a:xfrm>
          <a:prstGeom prst="bentConnector3">
            <a:avLst>
              <a:gd name="adj1" fmla="val 30480"/>
            </a:avLst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1845221" y="1179934"/>
            <a:ext cx="606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 smtClean="0"/>
              <a:t>GPU</a:t>
            </a:r>
            <a:endParaRPr lang="en-US" b="1" dirty="0"/>
          </a:p>
        </p:txBody>
      </p:sp>
      <p:sp>
        <p:nvSpPr>
          <p:cNvPr id="27" name="TextBox 26"/>
          <p:cNvSpPr txBox="1"/>
          <p:nvPr/>
        </p:nvSpPr>
        <p:spPr>
          <a:xfrm>
            <a:off x="6741765" y="1179934"/>
            <a:ext cx="596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 smtClean="0"/>
              <a:t>CPU</a:t>
            </a:r>
            <a:endParaRPr lang="en-US" b="1" dirty="0"/>
          </a:p>
        </p:txBody>
      </p:sp>
      <p:sp>
        <p:nvSpPr>
          <p:cNvPr id="28" name="TextBox 27"/>
          <p:cNvSpPr txBox="1"/>
          <p:nvPr/>
        </p:nvSpPr>
        <p:spPr>
          <a:xfrm>
            <a:off x="6395450" y="2806491"/>
            <a:ext cx="1290867" cy="369332"/>
          </a:xfrm>
          <a:prstGeom prst="rect">
            <a:avLst/>
          </a:prstGeom>
          <a:solidFill>
            <a:srgbClr val="C00000"/>
          </a:solidFill>
        </p:spPr>
        <p:txBody>
          <a:bodyPr wrap="none" rtlCol="0">
            <a:spAutoFit/>
          </a:bodyPr>
          <a:lstStyle/>
          <a:p>
            <a:pPr algn="ctr"/>
            <a:r>
              <a:rPr lang="nl-NL" b="1" dirty="0" smtClean="0">
                <a:solidFill>
                  <a:schemeClr val="bg1"/>
                </a:solidFill>
              </a:rPr>
              <a:t>Partial ECM</a:t>
            </a:r>
            <a:endParaRPr lang="en-US" b="1" dirty="0">
              <a:solidFill>
                <a:schemeClr val="bg1"/>
              </a:solidFill>
            </a:endParaRPr>
          </a:p>
        </p:txBody>
      </p:sp>
      <p:cxnSp>
        <p:nvCxnSpPr>
          <p:cNvPr id="29" name="Straight Arrow Connector 28"/>
          <p:cNvCxnSpPr>
            <a:stCxn id="9" idx="2"/>
            <a:endCxn id="28" idx="0"/>
          </p:cNvCxnSpPr>
          <p:nvPr/>
        </p:nvCxnSpPr>
        <p:spPr>
          <a:xfrm>
            <a:off x="7034963" y="2277635"/>
            <a:ext cx="5921" cy="528856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stCxn id="28" idx="2"/>
            <a:endCxn id="10" idx="0"/>
          </p:cNvCxnSpPr>
          <p:nvPr/>
        </p:nvCxnSpPr>
        <p:spPr>
          <a:xfrm>
            <a:off x="7040884" y="3175823"/>
            <a:ext cx="11736" cy="1589925"/>
          </a:xfrm>
          <a:prstGeom prst="straightConnector1">
            <a:avLst/>
          </a:prstGeom>
          <a:ln w="381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>
            <a:off x="7242212" y="3173144"/>
            <a:ext cx="11736" cy="1589925"/>
          </a:xfrm>
          <a:prstGeom prst="straightConnector1">
            <a:avLst/>
          </a:prstGeom>
          <a:ln w="381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>
            <a:off x="6847681" y="3175823"/>
            <a:ext cx="11736" cy="1589925"/>
          </a:xfrm>
          <a:prstGeom prst="straightConnector1">
            <a:avLst/>
          </a:prstGeom>
          <a:ln w="381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5085581" y="3059668"/>
            <a:ext cx="8622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 smtClean="0">
                <a:solidFill>
                  <a:schemeClr val="accent6">
                    <a:lumMod val="75000"/>
                  </a:schemeClr>
                </a:solidFill>
              </a:rPr>
              <a:t>Per tile</a:t>
            </a:r>
            <a:endParaRPr lang="en-U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cxnSp>
        <p:nvCxnSpPr>
          <p:cNvPr id="43" name="Elbow Connector 42"/>
          <p:cNvCxnSpPr>
            <a:stCxn id="18" idx="3"/>
            <a:endCxn id="9" idx="1"/>
          </p:cNvCxnSpPr>
          <p:nvPr/>
        </p:nvCxnSpPr>
        <p:spPr>
          <a:xfrm flipV="1">
            <a:off x="3562045" y="1954470"/>
            <a:ext cx="2660035" cy="2986419"/>
          </a:xfrm>
          <a:prstGeom prst="bentConnector3">
            <a:avLst>
              <a:gd name="adj1" fmla="val 26725"/>
            </a:avLst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4" name="Group 53"/>
          <p:cNvGrpSpPr/>
          <p:nvPr/>
        </p:nvGrpSpPr>
        <p:grpSpPr>
          <a:xfrm>
            <a:off x="398984" y="2661335"/>
            <a:ext cx="3152169" cy="1683019"/>
            <a:chOff x="4470128" y="2132856"/>
            <a:chExt cx="3152169" cy="1683019"/>
          </a:xfrm>
        </p:grpSpPr>
        <p:sp>
          <p:nvSpPr>
            <p:cNvPr id="55" name="TextBox 54"/>
            <p:cNvSpPr txBox="1"/>
            <p:nvPr/>
          </p:nvSpPr>
          <p:spPr>
            <a:xfrm>
              <a:off x="6021711" y="2132856"/>
              <a:ext cx="1575406" cy="646331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nl-NL" b="1" dirty="0" smtClean="0">
                  <a:solidFill>
                    <a:schemeClr val="bg1"/>
                  </a:solidFill>
                </a:rPr>
                <a:t>Find relevant</a:t>
              </a:r>
            </a:p>
            <a:p>
              <a:pPr algn="ctr"/>
              <a:r>
                <a:rPr lang="nl-NL" b="1" dirty="0" smtClean="0">
                  <a:solidFill>
                    <a:schemeClr val="bg1"/>
                  </a:solidFill>
                </a:rPr>
                <a:t>pixels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5996531" y="3169544"/>
              <a:ext cx="1625766" cy="646331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nl-NL" b="1" dirty="0" smtClean="0">
                  <a:solidFill>
                    <a:schemeClr val="bg1"/>
                  </a:solidFill>
                </a:rPr>
                <a:t>Assign normals</a:t>
              </a:r>
            </a:p>
            <a:p>
              <a:pPr algn="ctr"/>
              <a:r>
                <a:rPr lang="nl-NL" b="1" dirty="0" smtClean="0">
                  <a:solidFill>
                    <a:schemeClr val="bg1"/>
                  </a:solidFill>
                </a:rPr>
                <a:t>to pixels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4470128" y="3169543"/>
              <a:ext cx="1109984" cy="646331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nl-NL" b="1" dirty="0" smtClean="0">
                  <a:solidFill>
                    <a:schemeClr val="bg1"/>
                  </a:solidFill>
                </a:rPr>
                <a:t>Compute </a:t>
              </a:r>
            </a:p>
            <a:p>
              <a:pPr algn="ctr"/>
              <a:r>
                <a:rPr lang="nl-NL" b="1" dirty="0" smtClean="0">
                  <a:solidFill>
                    <a:schemeClr val="bg1"/>
                  </a:solidFill>
                </a:rPr>
                <a:t>normals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  <p:cxnSp>
          <p:nvCxnSpPr>
            <p:cNvPr id="58" name="Straight Arrow Connector 57"/>
            <p:cNvCxnSpPr>
              <a:stCxn id="57" idx="3"/>
              <a:endCxn id="56" idx="1"/>
            </p:cNvCxnSpPr>
            <p:nvPr/>
          </p:nvCxnSpPr>
          <p:spPr>
            <a:xfrm>
              <a:off x="5580112" y="3492709"/>
              <a:ext cx="416419" cy="1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Arrow Connector 58"/>
            <p:cNvCxnSpPr>
              <a:stCxn id="55" idx="2"/>
              <a:endCxn id="56" idx="0"/>
            </p:cNvCxnSpPr>
            <p:nvPr/>
          </p:nvCxnSpPr>
          <p:spPr>
            <a:xfrm>
              <a:off x="6809414" y="2779187"/>
              <a:ext cx="0" cy="390357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0" name="Picture 5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887" y="1173277"/>
            <a:ext cx="3133941" cy="1488058"/>
          </a:xfrm>
          <a:prstGeom prst="rect">
            <a:avLst/>
          </a:prstGeom>
        </p:spPr>
      </p:pic>
      <p:cxnSp>
        <p:nvCxnSpPr>
          <p:cNvPr id="11" name="Straight Connector 10"/>
          <p:cNvCxnSpPr>
            <a:stCxn id="55" idx="3"/>
          </p:cNvCxnSpPr>
          <p:nvPr/>
        </p:nvCxnSpPr>
        <p:spPr>
          <a:xfrm flipV="1">
            <a:off x="3525973" y="2984500"/>
            <a:ext cx="750735" cy="1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>
            <a:stCxn id="56" idx="3"/>
          </p:cNvCxnSpPr>
          <p:nvPr/>
        </p:nvCxnSpPr>
        <p:spPr>
          <a:xfrm flipV="1">
            <a:off x="3551153" y="4021187"/>
            <a:ext cx="725555" cy="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4550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Results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69FA5-8022-48EB-82A8-E903840DB3E4}" type="datetime1">
              <a:rPr lang="en-US" smtClean="0"/>
              <a:t>11/3/2014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GPGPU-Accelerated GVDs and Navigation Meshes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1C3C1-C992-4D81-8CBF-4E11EE77E91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606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Improvements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9D688-F7FC-4768-9417-AA4AE97ECE64}" type="datetime1">
              <a:rPr lang="en-US" smtClean="0"/>
              <a:t>11/3/2014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GPGPU-Accelerated GVDs and Navigation Meshes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1C3C1-C992-4D81-8CBF-4E11EE77E911}" type="slidenum">
              <a:rPr lang="en-US" smtClean="0"/>
              <a:t>16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29" y="2564904"/>
            <a:ext cx="4425857" cy="3240360"/>
          </a:xfrm>
          <a:prstGeom prst="rect">
            <a:avLst/>
          </a:prstGeom>
        </p:spPr>
      </p:pic>
      <p:sp>
        <p:nvSpPr>
          <p:cNvPr id="10" name="Content Placeholder 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nl-NL" dirty="0" smtClean="0"/>
              <a:t>Faster construction of ECMs</a:t>
            </a:r>
          </a:p>
          <a:p>
            <a:pPr lvl="1"/>
            <a:r>
              <a:rPr lang="nl-NL" dirty="0" smtClean="0"/>
              <a:t>Less memory transferred</a:t>
            </a:r>
          </a:p>
          <a:p>
            <a:pPr lvl="1"/>
            <a:r>
              <a:rPr lang="nl-NL" dirty="0" smtClean="0"/>
              <a:t>Resolutions that used to be impossible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577455"/>
            <a:ext cx="4464496" cy="3282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220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9931" y="1700807"/>
            <a:ext cx="3852510" cy="393593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700807"/>
            <a:ext cx="3852510" cy="393593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High resolutions reduce errors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700809"/>
            <a:ext cx="3852510" cy="3935932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DFE57-6ABF-4FF4-B0D2-B4A95AAF1DCF}" type="datetime1">
              <a:rPr lang="en-US" smtClean="0"/>
              <a:t>11/3/2014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GPGPU-Accelerated GVDs and Navigation Meshes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1C3C1-C992-4D81-8CBF-4E11EE77E911}" type="slidenum">
              <a:rPr lang="en-US" smtClean="0"/>
              <a:t>17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700808"/>
            <a:ext cx="3852510" cy="393592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700808"/>
            <a:ext cx="3852510" cy="393592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700808"/>
            <a:ext cx="3852510" cy="393592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700808"/>
            <a:ext cx="3852510" cy="393592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070839" y="1187460"/>
            <a:ext cx="986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b="1" dirty="0" smtClean="0"/>
              <a:t>500x500</a:t>
            </a:r>
            <a:endParaRPr lang="en-US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3942978" y="1187460"/>
            <a:ext cx="12266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b="1" dirty="0" smtClean="0"/>
              <a:t>3000x3000</a:t>
            </a:r>
            <a:endParaRPr lang="en-US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3942978" y="1187460"/>
            <a:ext cx="12266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b="1" dirty="0" smtClean="0"/>
              <a:t>1500x1500</a:t>
            </a:r>
            <a:endParaRPr lang="en-US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3942978" y="1187460"/>
            <a:ext cx="12266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b="1" dirty="0" smtClean="0"/>
              <a:t>5000x5000</a:t>
            </a:r>
            <a:endParaRPr lang="en-US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3831424" y="1187460"/>
            <a:ext cx="14606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b="1" dirty="0" smtClean="0"/>
              <a:t>10000x10000</a:t>
            </a:r>
            <a:endParaRPr lang="en-US" b="1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9930" y="1700808"/>
            <a:ext cx="3852510" cy="393593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9930" y="1700808"/>
            <a:ext cx="3852510" cy="393593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9930" y="1700808"/>
            <a:ext cx="3852510" cy="393593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9930" y="1700808"/>
            <a:ext cx="3852510" cy="393593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9930" y="1700808"/>
            <a:ext cx="3852510" cy="393593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1699" y="1700808"/>
            <a:ext cx="3852509" cy="3935930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4067944" y="3284984"/>
            <a:ext cx="1224136" cy="864096"/>
            <a:chOff x="4067944" y="3284984"/>
            <a:chExt cx="1224136" cy="864096"/>
          </a:xfrm>
        </p:grpSpPr>
        <p:sp>
          <p:nvSpPr>
            <p:cNvPr id="24" name="Rectangle 23"/>
            <p:cNvSpPr/>
            <p:nvPr/>
          </p:nvSpPr>
          <p:spPr>
            <a:xfrm>
              <a:off x="4067944" y="3284984"/>
              <a:ext cx="864096" cy="864096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/>
            <p:cNvSpPr/>
            <p:nvPr/>
          </p:nvSpPr>
          <p:spPr>
            <a:xfrm flipV="1">
              <a:off x="5020816" y="3733800"/>
              <a:ext cx="271264" cy="271264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809188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14" grpId="0"/>
      <p:bldP spid="14" grpId="1"/>
      <p:bldP spid="15" grpId="0"/>
      <p:bldP spid="15" grpId="1"/>
      <p:bldP spid="16" grpId="0"/>
      <p:bldP spid="16" grpId="1"/>
      <p:bldP spid="1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Conclusions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C6301-D9D8-463F-93FA-D0F99C9365A1}" type="datetime1">
              <a:rPr lang="en-US" smtClean="0"/>
              <a:t>11/3/2014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GPGPU-Accelerated GVDs and Navigation Meshes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1C3C1-C992-4D81-8CBF-4E11EE77E91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364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Conclusions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ECM: flexible navigation mesh</a:t>
            </a:r>
          </a:p>
          <a:p>
            <a:pPr lvl="1"/>
            <a:r>
              <a:rPr lang="nl-NL" dirty="0" smtClean="0"/>
              <a:t>Based on the medial axis / GVD</a:t>
            </a:r>
          </a:p>
          <a:p>
            <a:pPr lvl="1"/>
            <a:r>
              <a:rPr lang="nl-NL" dirty="0" smtClean="0"/>
              <a:t>Can be computed using rendering</a:t>
            </a:r>
          </a:p>
          <a:p>
            <a:pPr lvl="1"/>
            <a:endParaRPr lang="nl-NL" dirty="0" smtClean="0"/>
          </a:p>
          <a:p>
            <a:r>
              <a:rPr lang="nl-NL" dirty="0" smtClean="0"/>
              <a:t>GPGPU enhancements</a:t>
            </a:r>
          </a:p>
          <a:p>
            <a:pPr lvl="1"/>
            <a:r>
              <a:rPr lang="nl-NL" dirty="0" smtClean="0"/>
              <a:t>Highly parallel computing</a:t>
            </a:r>
          </a:p>
          <a:p>
            <a:pPr lvl="1"/>
            <a:r>
              <a:rPr lang="nl-NL" dirty="0" smtClean="0"/>
              <a:t>Less memory transferred</a:t>
            </a:r>
          </a:p>
          <a:p>
            <a:pPr lvl="1"/>
            <a:r>
              <a:rPr lang="nl-NL" dirty="0" smtClean="0"/>
              <a:t>Much higher resolutions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9D688-F7FC-4768-9417-AA4AE97ECE64}" type="datetime1">
              <a:rPr lang="en-US" smtClean="0"/>
              <a:t>11/3/2014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GPGPU-Accelerated GVDs and Navigation Meshes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1C3C1-C992-4D81-8CBF-4E11EE77E911}" type="slidenum">
              <a:rPr lang="en-US" smtClean="0"/>
              <a:t>19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1196752"/>
            <a:ext cx="3240360" cy="324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898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Motivation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Crowd simulation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890DC-DDC6-4823-8F52-FB5F943AD718}" type="datetime1">
              <a:rPr lang="en-US" smtClean="0"/>
              <a:t>11/3/2014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GPGPU-Accelerated GVDs and Navigation Meshes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1C3C1-C992-4D81-8CBF-4E11EE77E911}" type="slidenum">
              <a:rPr lang="en-US" smtClean="0"/>
              <a:t>2</a:t>
            </a:fld>
            <a:endParaRPr lang="en-US"/>
          </a:p>
        </p:txBody>
      </p:sp>
      <p:pic>
        <p:nvPicPr>
          <p:cNvPr id="7" name="crowd-crossing-short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99592" y="1807493"/>
            <a:ext cx="7510382" cy="4231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57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4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Discussion / Future 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More technical improvements?</a:t>
            </a:r>
          </a:p>
          <a:p>
            <a:endParaRPr lang="nl-NL" dirty="0" smtClean="0"/>
          </a:p>
          <a:p>
            <a:r>
              <a:rPr lang="nl-NL" dirty="0" smtClean="0"/>
              <a:t>“Perfect resolution” is unknown</a:t>
            </a:r>
          </a:p>
          <a:p>
            <a:endParaRPr lang="nl-NL" dirty="0" smtClean="0"/>
          </a:p>
          <a:p>
            <a:r>
              <a:rPr lang="nl-NL" b="1" dirty="0" smtClean="0"/>
              <a:t>Exact </a:t>
            </a:r>
            <a:r>
              <a:rPr lang="nl-NL" dirty="0" smtClean="0"/>
              <a:t>methods are getting better, too</a:t>
            </a:r>
          </a:p>
          <a:p>
            <a:pPr lvl="1"/>
            <a:r>
              <a:rPr lang="nl-NL" dirty="0" smtClean="0"/>
              <a:t>VRONI</a:t>
            </a:r>
          </a:p>
          <a:p>
            <a:pPr lvl="1"/>
            <a:r>
              <a:rPr lang="en-US" dirty="0" smtClean="0"/>
              <a:t>Boost</a:t>
            </a:r>
            <a:endParaRPr lang="nl-NL" dirty="0" smtClean="0"/>
          </a:p>
          <a:p>
            <a:pPr lvl="1"/>
            <a:r>
              <a:rPr lang="nl-NL" dirty="0" smtClean="0"/>
              <a:t>CGAL?</a:t>
            </a:r>
            <a:endParaRPr lang="nl-NL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DFE57-6ABF-4FF4-B0D2-B4A95AAF1DCF}" type="datetime1">
              <a:rPr lang="en-US" smtClean="0"/>
              <a:t>11/3/2014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GPGPU-Accelerated GVDs and Navigation Meshes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1C3C1-C992-4D81-8CBF-4E11EE77E91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681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Thank you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03648" y="1124744"/>
            <a:ext cx="7283152" cy="5001419"/>
          </a:xfrm>
        </p:spPr>
        <p:txBody>
          <a:bodyPr/>
          <a:lstStyle/>
          <a:p>
            <a:endParaRPr lang="nl-NL" dirty="0" smtClean="0"/>
          </a:p>
          <a:p>
            <a:endParaRPr lang="nl-NL" dirty="0"/>
          </a:p>
          <a:p>
            <a:r>
              <a:rPr lang="nl-NL" dirty="0" smtClean="0"/>
              <a:t>Contact info</a:t>
            </a:r>
          </a:p>
          <a:p>
            <a:pPr lvl="1"/>
            <a:r>
              <a:rPr lang="nl-NL" dirty="0" smtClean="0"/>
              <a:t>W.G.vanToll@uu.nl</a:t>
            </a:r>
          </a:p>
          <a:p>
            <a:pPr lvl="1"/>
            <a:r>
              <a:rPr lang="en-US" dirty="0"/>
              <a:t>http://www.uu.nl/staff/WGvanToll/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DFE57-6ABF-4FF4-B0D2-B4A95AAF1DCF}" type="datetime1">
              <a:rPr lang="en-US" smtClean="0"/>
              <a:t>11/3/2014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GPGPU-Accelerated GVDs and Navigation Meshes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1C3C1-C992-4D81-8CBF-4E11EE77E911}" type="slidenum">
              <a:rPr lang="en-US" smtClean="0"/>
              <a:t>21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3717032"/>
            <a:ext cx="1656184" cy="1656184"/>
          </a:xfrm>
          <a:prstGeom prst="rect">
            <a:avLst/>
          </a:prstGeom>
        </p:spPr>
      </p:pic>
      <p:pic>
        <p:nvPicPr>
          <p:cNvPr id="1026" name="Picture 2" descr="C:\Users\3117456\Dropbox\UU\2014-11-06 MIG 2014 - GPGPU ECM\portrait_wouter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2225303"/>
            <a:ext cx="1079500" cy="107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6513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naviga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1196752"/>
            <a:ext cx="2952048" cy="2947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Motivation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Path planning for 1 agent</a:t>
            </a:r>
          </a:p>
          <a:p>
            <a:r>
              <a:rPr lang="nl-NL" dirty="0" smtClean="0"/>
              <a:t>Navigation graph</a:t>
            </a:r>
          </a:p>
          <a:p>
            <a:pPr lvl="1"/>
            <a:r>
              <a:rPr lang="nl-NL" dirty="0" smtClean="0"/>
              <a:t>Not flexible enough for crowds</a:t>
            </a:r>
          </a:p>
          <a:p>
            <a:r>
              <a:rPr lang="nl-NL" dirty="0" smtClean="0"/>
              <a:t>Navigation mesh</a:t>
            </a:r>
          </a:p>
          <a:p>
            <a:pPr lvl="1"/>
            <a:r>
              <a:rPr lang="nl-NL" dirty="0" smtClean="0"/>
              <a:t>Global path: sequence of polygons</a:t>
            </a:r>
          </a:p>
          <a:p>
            <a:pPr lvl="1"/>
            <a:r>
              <a:rPr lang="nl-NL" dirty="0" smtClean="0"/>
              <a:t>Local planning during movement</a:t>
            </a:r>
          </a:p>
          <a:p>
            <a:pPr lvl="1"/>
            <a:r>
              <a:rPr lang="nl-NL" dirty="0" smtClean="0"/>
              <a:t>Common in modern games / simulations</a:t>
            </a:r>
            <a:endParaRPr lang="nl-NL" dirty="0"/>
          </a:p>
          <a:p>
            <a:r>
              <a:rPr lang="nl-NL" dirty="0" smtClean="0"/>
              <a:t>Large, complex environments</a:t>
            </a:r>
          </a:p>
          <a:p>
            <a:pPr lvl="1"/>
            <a:r>
              <a:rPr lang="nl-NL" dirty="0" smtClean="0"/>
              <a:t>High </a:t>
            </a:r>
            <a:r>
              <a:rPr lang="nl-NL" b="1" dirty="0" smtClean="0"/>
              <a:t>precision</a:t>
            </a:r>
            <a:r>
              <a:rPr lang="nl-NL" dirty="0" smtClean="0"/>
              <a:t> is required</a:t>
            </a:r>
          </a:p>
          <a:p>
            <a:pPr lvl="1"/>
            <a:r>
              <a:rPr lang="nl-NL" dirty="0" smtClean="0"/>
              <a:t>High </a:t>
            </a:r>
            <a:r>
              <a:rPr lang="nl-NL" b="1" dirty="0" smtClean="0"/>
              <a:t>speed</a:t>
            </a:r>
            <a:r>
              <a:rPr lang="nl-NL" dirty="0" smtClean="0"/>
              <a:t> is preferred</a:t>
            </a:r>
          </a:p>
          <a:p>
            <a:pPr lvl="1"/>
            <a:r>
              <a:rPr lang="nl-NL" b="1" dirty="0" smtClean="0">
                <a:solidFill>
                  <a:schemeClr val="accent6">
                    <a:lumMod val="75000"/>
                  </a:schemeClr>
                </a:solidFill>
              </a:rPr>
              <a:t>In this paper, we improve both</a:t>
            </a:r>
            <a:endParaRPr lang="en-U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DFE57-6ABF-4FF4-B0D2-B4A95AAF1DCF}" type="datetime1">
              <a:rPr lang="en-US" smtClean="0"/>
              <a:t>11/3/2014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GPGPU-Accelerated GVDs and Navigation Meshes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1C3C1-C992-4D81-8CBF-4E11EE77E911}" type="slidenum">
              <a:rPr lang="en-US" smtClean="0"/>
              <a:t>3</a:t>
            </a:fld>
            <a:endParaRPr lang="en-US"/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1196751"/>
            <a:ext cx="2952048" cy="2945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1196752"/>
            <a:ext cx="2952048" cy="295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C:\Users\3117456\Dropbox\UU\2014-11-06 MIG 2014 - GPGPU ECM\fig\Needle-and-thread-4eff58a5b7a96_hires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044" y="4365104"/>
            <a:ext cx="2232248" cy="1752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977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Our navigation mesh: ECM</a:t>
            </a:r>
          </a:p>
          <a:p>
            <a:pPr lvl="1"/>
            <a:r>
              <a:rPr lang="nl-NL" dirty="0" smtClean="0"/>
              <a:t>Based on the Generalized Voronoi Diagram</a:t>
            </a:r>
          </a:p>
          <a:p>
            <a:pPr lvl="1"/>
            <a:endParaRPr lang="nl-NL" dirty="0"/>
          </a:p>
          <a:p>
            <a:r>
              <a:rPr lang="nl-NL" dirty="0" smtClean="0"/>
              <a:t>GPGPU-enhanced GVD/ECM construction</a:t>
            </a:r>
          </a:p>
          <a:p>
            <a:pPr lvl="1"/>
            <a:r>
              <a:rPr lang="nl-NL" dirty="0" smtClean="0"/>
              <a:t>Original algorithm</a:t>
            </a:r>
          </a:p>
          <a:p>
            <a:pPr lvl="1"/>
            <a:r>
              <a:rPr lang="nl-NL" dirty="0" smtClean="0"/>
              <a:t>Improvements</a:t>
            </a:r>
          </a:p>
          <a:p>
            <a:pPr lvl="1"/>
            <a:r>
              <a:rPr lang="nl-NL" dirty="0" smtClean="0"/>
              <a:t>Multi-tiled extension</a:t>
            </a:r>
          </a:p>
          <a:p>
            <a:endParaRPr lang="nl-NL" b="1" dirty="0"/>
          </a:p>
          <a:p>
            <a:r>
              <a:rPr lang="nl-NL" dirty="0" smtClean="0"/>
              <a:t>Results</a:t>
            </a:r>
          </a:p>
          <a:p>
            <a:r>
              <a:rPr lang="nl-NL" dirty="0" smtClean="0"/>
              <a:t>Conclusions / Discussion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65531-25ED-47BA-966A-C30A4F2AEE45}" type="datetime1">
              <a:rPr lang="en-US" smtClean="0"/>
              <a:t>11/3/2014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GPGPU-Accelerated GVDs and Navigation Meshes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1C3C1-C992-4D81-8CBF-4E11EE77E91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201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Our navigation mesh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0FC8C-7447-45BD-9333-FEEEDB1137F7}" type="datetime1">
              <a:rPr lang="en-US" smtClean="0"/>
              <a:t>11/3/2014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GPGPU-Accelerated GVDs and Navigation Meshes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1C3C1-C992-4D81-8CBF-4E11EE77E91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056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Explicit Corridor Map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An exact and flexible navigation mesh</a:t>
            </a:r>
          </a:p>
          <a:p>
            <a:pPr lvl="1"/>
            <a:r>
              <a:rPr lang="nl-NL" dirty="0" smtClean="0"/>
              <a:t>Medial axis (pruned GVD)</a:t>
            </a:r>
          </a:p>
          <a:p>
            <a:pPr lvl="1"/>
            <a:r>
              <a:rPr lang="nl-NL" dirty="0" smtClean="0"/>
              <a:t>Closest-obstacle annotations</a:t>
            </a:r>
          </a:p>
          <a:p>
            <a:pPr lvl="1"/>
            <a:r>
              <a:rPr lang="nl-NL" dirty="0" smtClean="0">
                <a:sym typeface="Wingdings" panose="05000000000000000000" pitchFamily="2" charset="2"/>
              </a:rPr>
              <a:t>Clearance is known everywhere</a:t>
            </a:r>
          </a:p>
          <a:p>
            <a:pPr marL="457200" lvl="1" indent="0">
              <a:buNone/>
            </a:pPr>
            <a:r>
              <a:rPr lang="nl-NL" dirty="0" smtClean="0">
                <a:sym typeface="Wingdings" panose="05000000000000000000" pitchFamily="2" charset="2"/>
              </a:rPr>
              <a:t>	 supports </a:t>
            </a:r>
            <a:r>
              <a:rPr lang="nl-NL" dirty="0">
                <a:sym typeface="Wingdings" panose="05000000000000000000" pitchFamily="2" charset="2"/>
              </a:rPr>
              <a:t>all character sizes</a:t>
            </a:r>
          </a:p>
          <a:p>
            <a:pPr lvl="1"/>
            <a:endParaRPr lang="nl-NL" dirty="0" smtClean="0"/>
          </a:p>
          <a:p>
            <a:pPr lvl="1"/>
            <a:r>
              <a:rPr lang="nl-NL" dirty="0" smtClean="0"/>
              <a:t>A* </a:t>
            </a:r>
            <a:r>
              <a:rPr lang="nl-NL" dirty="0" smtClean="0">
                <a:sym typeface="Wingdings" panose="05000000000000000000" pitchFamily="2" charset="2"/>
              </a:rPr>
              <a:t> path + corridor</a:t>
            </a:r>
          </a:p>
          <a:p>
            <a:pPr lvl="1"/>
            <a:r>
              <a:rPr lang="nl-NL" dirty="0" smtClean="0">
                <a:sym typeface="Wingdings" panose="05000000000000000000" pitchFamily="2" charset="2"/>
              </a:rPr>
              <a:t>Short paths with clearance</a:t>
            </a:r>
          </a:p>
          <a:p>
            <a:pPr lvl="1"/>
            <a:r>
              <a:rPr lang="nl-NL" dirty="0" smtClean="0">
                <a:sym typeface="Wingdings" panose="05000000000000000000" pitchFamily="2" charset="2"/>
              </a:rPr>
              <a:t>Collision avoidance</a:t>
            </a:r>
          </a:p>
          <a:p>
            <a:pPr lvl="1"/>
            <a:endParaRPr lang="nl-NL" dirty="0" smtClean="0">
              <a:sym typeface="Wingdings" panose="05000000000000000000" pitchFamily="2" charset="2"/>
            </a:endParaRPr>
          </a:p>
          <a:p>
            <a:pPr lvl="1"/>
            <a:r>
              <a:rPr lang="nl-NL" dirty="0" smtClean="0">
                <a:sym typeface="Wingdings" panose="05000000000000000000" pitchFamily="2" charset="2"/>
              </a:rPr>
              <a:t>Multi-layered environments</a:t>
            </a:r>
          </a:p>
          <a:p>
            <a:pPr lvl="1"/>
            <a:r>
              <a:rPr lang="nl-NL" dirty="0" smtClean="0">
                <a:sym typeface="Wingdings" panose="05000000000000000000" pitchFamily="2" charset="2"/>
              </a:rPr>
              <a:t>Dynamic updates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268CD-8A42-4021-AAB9-069BE50A940E}" type="datetime1">
              <a:rPr lang="en-US" smtClean="0"/>
              <a:t>11/3/2014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GPGPU-Accelerated GVDs and Navigation Meshes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1C3C1-C992-4D81-8CBF-4E11EE77E911}" type="slidenum">
              <a:rPr lang="en-US" smtClean="0"/>
              <a:t>6</a:t>
            </a:fld>
            <a:endParaRPr lang="en-US"/>
          </a:p>
        </p:txBody>
      </p:sp>
      <p:pic>
        <p:nvPicPr>
          <p:cNvPr id="7" name="Picture 9" descr="u-empt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0650" y="1749425"/>
            <a:ext cx="3273425" cy="327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Afbeelding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0650" y="1747838"/>
            <a:ext cx="3278188" cy="3284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Afbeelding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1689100"/>
            <a:ext cx="3384550" cy="339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Afbeelding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2238" y="1749425"/>
            <a:ext cx="3271837" cy="327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Tijdelijke aanduiding voor inhoud 2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2238" y="1749425"/>
            <a:ext cx="3271837" cy="3271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Afbeelding 1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2238" y="1749425"/>
            <a:ext cx="3271837" cy="327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Afbeelding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2238" y="1749425"/>
            <a:ext cx="3271837" cy="327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dynamic_2.5D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764757" y="3408758"/>
            <a:ext cx="4260453" cy="2396505"/>
          </a:xfrm>
          <a:prstGeom prst="rect">
            <a:avLst/>
          </a:prstGeom>
        </p:spPr>
      </p:pic>
      <p:pic>
        <p:nvPicPr>
          <p:cNvPr id="16" name="crowd3d-density.wmv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14"/>
          <a:srcRect t="13191" b="11915"/>
          <a:stretch/>
        </p:blipFill>
        <p:spPr>
          <a:xfrm>
            <a:off x="4764757" y="3408757"/>
            <a:ext cx="4266509" cy="2396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291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1684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74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663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0" repeatCount="indefinite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5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80000">
                <p:cTn id="86" repeatCount="indefinite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1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GPGPU-Enhanced GVD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6A08-1077-4328-9B79-A5002E7EB673}" type="datetime1">
              <a:rPr lang="en-US" smtClean="0"/>
              <a:t>11/3/2014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GPGPU-Accelerated GVDs and Navigation Meshes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1C3C1-C992-4D81-8CBF-4E11EE77E91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137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3117456\Dropbox\UU\2014-11-06 MIG 2014 - GPGPU ECM\cones_squar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868" y="3560157"/>
            <a:ext cx="2437293" cy="2437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3117456\Dropbox\UU\2014-11-06 MIG 2014 - GPGPU ECM\u-gv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239" y="3431158"/>
            <a:ext cx="2356625" cy="235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3212976"/>
            <a:ext cx="3031601" cy="3031601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4" y="3212976"/>
            <a:ext cx="3031603" cy="3031603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3205711"/>
            <a:ext cx="3031601" cy="30316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 smtClean="0"/>
              <a:t>GVD / ECM by rendering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Based on Hoff et al. (1999)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DFE8D-720C-47BA-B09F-37D1A1CDC5DB}" type="datetime1">
              <a:rPr lang="en-US" smtClean="0"/>
              <a:t>11/3/2014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GPGPU-Accelerated GVDs and Navigation Meshes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1C3C1-C992-4D81-8CBF-4E11EE77E911}" type="slidenum">
              <a:rPr lang="en-US" smtClean="0"/>
              <a:t>8</a:t>
            </a:fld>
            <a:endParaRPr lang="en-US"/>
          </a:p>
        </p:txBody>
      </p:sp>
      <p:pic>
        <p:nvPicPr>
          <p:cNvPr id="1027" name="Picture 3" descr="C:\Users\3117456\Dropbox\UU\2014-11-06 MIG 2014 - GPGPU ECM\cones_top_square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3554744"/>
            <a:ext cx="2329045" cy="2329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043608" y="2358172"/>
            <a:ext cx="1757212" cy="646331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nl-NL" b="1" dirty="0" smtClean="0">
                <a:solidFill>
                  <a:schemeClr val="bg1"/>
                </a:solidFill>
              </a:rPr>
              <a:t>Render </a:t>
            </a:r>
            <a:br>
              <a:rPr lang="nl-NL" b="1" dirty="0" smtClean="0">
                <a:solidFill>
                  <a:schemeClr val="bg1"/>
                </a:solidFill>
              </a:rPr>
            </a:br>
            <a:r>
              <a:rPr lang="nl-NL" b="1" dirty="0" smtClean="0">
                <a:solidFill>
                  <a:schemeClr val="bg1"/>
                </a:solidFill>
              </a:rPr>
              <a:t>distance meshes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021711" y="2358172"/>
            <a:ext cx="1575406" cy="646331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nl-NL" b="1" dirty="0" smtClean="0">
                <a:solidFill>
                  <a:schemeClr val="bg1"/>
                </a:solidFill>
              </a:rPr>
              <a:t>Find relevant</a:t>
            </a:r>
          </a:p>
          <a:p>
            <a:pPr algn="ctr"/>
            <a:r>
              <a:rPr lang="nl-NL" b="1" dirty="0" smtClean="0">
                <a:solidFill>
                  <a:schemeClr val="bg1"/>
                </a:solidFill>
              </a:rPr>
              <a:t>pixels</a:t>
            </a:r>
            <a:endParaRPr lang="en-US" b="1" dirty="0">
              <a:solidFill>
                <a:schemeClr val="bg1"/>
              </a:solidFill>
            </a:endParaRPr>
          </a:p>
        </p:txBody>
      </p:sp>
      <p:cxnSp>
        <p:nvCxnSpPr>
          <p:cNvPr id="10" name="Straight Arrow Connector 9"/>
          <p:cNvCxnSpPr>
            <a:stCxn id="7" idx="3"/>
            <a:endCxn id="12" idx="1"/>
          </p:cNvCxnSpPr>
          <p:nvPr/>
        </p:nvCxnSpPr>
        <p:spPr>
          <a:xfrm>
            <a:off x="2800820" y="2681338"/>
            <a:ext cx="3220891" cy="0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491880" y="2204864"/>
            <a:ext cx="1777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color buffer data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619672" y="1907540"/>
            <a:ext cx="606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 smtClean="0"/>
              <a:t>GPU</a:t>
            </a:r>
            <a:endParaRPr lang="en-US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6516216" y="1907540"/>
            <a:ext cx="596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 smtClean="0"/>
              <a:t>CPU</a:t>
            </a:r>
            <a:endParaRPr lang="en-US" b="1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9126" y="3421344"/>
            <a:ext cx="2379298" cy="2393212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939029" y="2501176"/>
            <a:ext cx="613117" cy="369332"/>
          </a:xfrm>
          <a:prstGeom prst="rect">
            <a:avLst/>
          </a:prstGeom>
          <a:solidFill>
            <a:srgbClr val="C00000"/>
          </a:solidFill>
        </p:spPr>
        <p:txBody>
          <a:bodyPr wrap="none" rtlCol="0">
            <a:spAutoFit/>
          </a:bodyPr>
          <a:lstStyle/>
          <a:p>
            <a:pPr algn="ctr"/>
            <a:r>
              <a:rPr lang="nl-NL" b="1" dirty="0" smtClean="0">
                <a:solidFill>
                  <a:schemeClr val="bg1"/>
                </a:solidFill>
              </a:rPr>
              <a:t>GVD</a:t>
            </a:r>
            <a:endParaRPr lang="en-US" b="1" dirty="0">
              <a:solidFill>
                <a:schemeClr val="bg1"/>
              </a:solidFill>
            </a:endParaRPr>
          </a:p>
        </p:txBody>
      </p:sp>
      <p:cxnSp>
        <p:nvCxnSpPr>
          <p:cNvPr id="20" name="Straight Arrow Connector 19"/>
          <p:cNvCxnSpPr>
            <a:stCxn id="12" idx="3"/>
            <a:endCxn id="16" idx="1"/>
          </p:cNvCxnSpPr>
          <p:nvPr/>
        </p:nvCxnSpPr>
        <p:spPr>
          <a:xfrm>
            <a:off x="7597117" y="2681338"/>
            <a:ext cx="341912" cy="4504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5996531" y="3394860"/>
            <a:ext cx="1625766" cy="646331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nl-NL" b="1" dirty="0" smtClean="0">
                <a:solidFill>
                  <a:schemeClr val="bg1"/>
                </a:solidFill>
              </a:rPr>
              <a:t>Assign normals</a:t>
            </a:r>
          </a:p>
          <a:p>
            <a:pPr algn="ctr"/>
            <a:r>
              <a:rPr lang="nl-NL" b="1" dirty="0" smtClean="0">
                <a:solidFill>
                  <a:schemeClr val="bg1"/>
                </a:solidFill>
              </a:rPr>
              <a:t>to pixels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470128" y="3394859"/>
            <a:ext cx="1109984" cy="646331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nl-NL" b="1" dirty="0" smtClean="0">
                <a:solidFill>
                  <a:schemeClr val="bg1"/>
                </a:solidFill>
              </a:rPr>
              <a:t>Compute </a:t>
            </a:r>
          </a:p>
          <a:p>
            <a:pPr algn="ctr"/>
            <a:r>
              <a:rPr lang="nl-NL" b="1" dirty="0" smtClean="0">
                <a:solidFill>
                  <a:schemeClr val="bg1"/>
                </a:solidFill>
              </a:rPr>
              <a:t>normals</a:t>
            </a:r>
            <a:endParaRPr lang="en-US" b="1" dirty="0">
              <a:solidFill>
                <a:schemeClr val="bg1"/>
              </a:solidFill>
            </a:endParaRPr>
          </a:p>
        </p:txBody>
      </p:sp>
      <p:cxnSp>
        <p:nvCxnSpPr>
          <p:cNvPr id="31" name="Straight Arrow Connector 30"/>
          <p:cNvCxnSpPr>
            <a:stCxn id="30" idx="3"/>
            <a:endCxn id="28" idx="1"/>
          </p:cNvCxnSpPr>
          <p:nvPr/>
        </p:nvCxnSpPr>
        <p:spPr>
          <a:xfrm>
            <a:off x="5580112" y="3718025"/>
            <a:ext cx="416419" cy="1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>
            <a:stCxn id="12" idx="2"/>
            <a:endCxn id="28" idx="0"/>
          </p:cNvCxnSpPr>
          <p:nvPr/>
        </p:nvCxnSpPr>
        <p:spPr>
          <a:xfrm>
            <a:off x="6809414" y="3004503"/>
            <a:ext cx="0" cy="390357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5996531" y="4455637"/>
            <a:ext cx="1625766" cy="646331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b="1" dirty="0" smtClean="0">
                <a:solidFill>
                  <a:schemeClr val="bg1"/>
                </a:solidFill>
              </a:rPr>
              <a:t>Find</a:t>
            </a:r>
          </a:p>
          <a:p>
            <a:pPr algn="ctr"/>
            <a:r>
              <a:rPr lang="nl-NL" b="1" dirty="0" smtClean="0">
                <a:solidFill>
                  <a:schemeClr val="bg1"/>
                </a:solidFill>
              </a:rPr>
              <a:t>event points</a:t>
            </a:r>
            <a:endParaRPr lang="en-US" b="1" dirty="0">
              <a:solidFill>
                <a:schemeClr val="bg1"/>
              </a:solidFill>
            </a:endParaRPr>
          </a:p>
        </p:txBody>
      </p:sp>
      <p:cxnSp>
        <p:nvCxnSpPr>
          <p:cNvPr id="42" name="Straight Arrow Connector 41"/>
          <p:cNvCxnSpPr>
            <a:stCxn id="28" idx="2"/>
            <a:endCxn id="41" idx="0"/>
          </p:cNvCxnSpPr>
          <p:nvPr/>
        </p:nvCxnSpPr>
        <p:spPr>
          <a:xfrm>
            <a:off x="6809414" y="4041191"/>
            <a:ext cx="0" cy="414446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5996531" y="5492616"/>
            <a:ext cx="1625766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b="1" dirty="0" smtClean="0">
                <a:solidFill>
                  <a:schemeClr val="bg1"/>
                </a:solidFill>
              </a:rPr>
              <a:t>Compute CPs</a:t>
            </a:r>
            <a:endParaRPr lang="en-US" b="1" dirty="0">
              <a:solidFill>
                <a:schemeClr val="bg1"/>
              </a:solidFill>
            </a:endParaRPr>
          </a:p>
        </p:txBody>
      </p:sp>
      <p:cxnSp>
        <p:nvCxnSpPr>
          <p:cNvPr id="52" name="Straight Arrow Connector 51"/>
          <p:cNvCxnSpPr>
            <a:stCxn id="41" idx="2"/>
            <a:endCxn id="51" idx="0"/>
          </p:cNvCxnSpPr>
          <p:nvPr/>
        </p:nvCxnSpPr>
        <p:spPr>
          <a:xfrm>
            <a:off x="6809414" y="5101968"/>
            <a:ext cx="0" cy="390648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/>
          <p:cNvSpPr txBox="1"/>
          <p:nvPr/>
        </p:nvSpPr>
        <p:spPr>
          <a:xfrm>
            <a:off x="7936945" y="5492616"/>
            <a:ext cx="617285" cy="369332"/>
          </a:xfrm>
          <a:prstGeom prst="rect">
            <a:avLst/>
          </a:prstGeom>
          <a:solidFill>
            <a:srgbClr val="C00000"/>
          </a:solidFill>
        </p:spPr>
        <p:txBody>
          <a:bodyPr wrap="none" rtlCol="0">
            <a:spAutoFit/>
          </a:bodyPr>
          <a:lstStyle/>
          <a:p>
            <a:pPr algn="ctr"/>
            <a:r>
              <a:rPr lang="nl-NL" b="1" dirty="0" smtClean="0">
                <a:solidFill>
                  <a:schemeClr val="bg1"/>
                </a:solidFill>
              </a:rPr>
              <a:t>ECM</a:t>
            </a:r>
            <a:endParaRPr lang="en-US" b="1" dirty="0">
              <a:solidFill>
                <a:schemeClr val="bg1"/>
              </a:solidFill>
            </a:endParaRPr>
          </a:p>
        </p:txBody>
      </p:sp>
      <p:cxnSp>
        <p:nvCxnSpPr>
          <p:cNvPr id="55" name="Straight Arrow Connector 54"/>
          <p:cNvCxnSpPr>
            <a:stCxn id="51" idx="3"/>
            <a:endCxn id="54" idx="1"/>
          </p:cNvCxnSpPr>
          <p:nvPr/>
        </p:nvCxnSpPr>
        <p:spPr>
          <a:xfrm>
            <a:off x="7622297" y="5677282"/>
            <a:ext cx="314648" cy="0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7" name="Group 76"/>
          <p:cNvGrpSpPr/>
          <p:nvPr/>
        </p:nvGrpSpPr>
        <p:grpSpPr>
          <a:xfrm>
            <a:off x="1542480" y="3501008"/>
            <a:ext cx="2173044" cy="2451963"/>
            <a:chOff x="1547664" y="3501008"/>
            <a:chExt cx="2173044" cy="2451963"/>
          </a:xfrm>
        </p:grpSpPr>
        <p:cxnSp>
          <p:nvCxnSpPr>
            <p:cNvPr id="59" name="Straight Connector 58"/>
            <p:cNvCxnSpPr/>
            <p:nvPr/>
          </p:nvCxnSpPr>
          <p:spPr>
            <a:xfrm flipV="1">
              <a:off x="2199192" y="3501008"/>
              <a:ext cx="0" cy="648073"/>
            </a:xfrm>
            <a:prstGeom prst="line">
              <a:avLst/>
            </a:prstGeom>
            <a:ln w="28575">
              <a:solidFill>
                <a:schemeClr val="accent6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flipV="1">
              <a:off x="2483768" y="3501008"/>
              <a:ext cx="0" cy="648072"/>
            </a:xfrm>
            <a:prstGeom prst="line">
              <a:avLst/>
            </a:prstGeom>
            <a:ln w="28575">
              <a:solidFill>
                <a:schemeClr val="accent6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flipV="1">
              <a:off x="2784782" y="3501009"/>
              <a:ext cx="0" cy="648073"/>
            </a:xfrm>
            <a:prstGeom prst="line">
              <a:avLst/>
            </a:prstGeom>
            <a:ln w="28575">
              <a:solidFill>
                <a:schemeClr val="accent6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flipV="1">
              <a:off x="3069358" y="3501009"/>
              <a:ext cx="0" cy="648072"/>
            </a:xfrm>
            <a:prstGeom prst="line">
              <a:avLst/>
            </a:prstGeom>
            <a:ln w="28575">
              <a:solidFill>
                <a:schemeClr val="accent6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flipV="1">
              <a:off x="2199192" y="5304898"/>
              <a:ext cx="0" cy="648073"/>
            </a:xfrm>
            <a:prstGeom prst="line">
              <a:avLst/>
            </a:prstGeom>
            <a:ln w="28575">
              <a:solidFill>
                <a:schemeClr val="accent6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flipV="1">
              <a:off x="3069358" y="5304899"/>
              <a:ext cx="0" cy="648072"/>
            </a:xfrm>
            <a:prstGeom prst="line">
              <a:avLst/>
            </a:prstGeom>
            <a:ln w="28575">
              <a:solidFill>
                <a:schemeClr val="accent6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flipH="1">
              <a:off x="1547664" y="4149080"/>
              <a:ext cx="651528" cy="2"/>
            </a:xfrm>
            <a:prstGeom prst="line">
              <a:avLst/>
            </a:prstGeom>
            <a:ln w="28575">
              <a:solidFill>
                <a:schemeClr val="accent6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flipH="1">
              <a:off x="1547664" y="5304900"/>
              <a:ext cx="651528" cy="0"/>
            </a:xfrm>
            <a:prstGeom prst="line">
              <a:avLst/>
            </a:prstGeom>
            <a:ln w="28575">
              <a:solidFill>
                <a:schemeClr val="accent6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 flipH="1">
              <a:off x="3069180" y="4145263"/>
              <a:ext cx="651528" cy="2"/>
            </a:xfrm>
            <a:prstGeom prst="line">
              <a:avLst/>
            </a:prstGeom>
            <a:ln w="28575">
              <a:solidFill>
                <a:schemeClr val="accent6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 flipH="1">
              <a:off x="3069180" y="5301083"/>
              <a:ext cx="651528" cy="0"/>
            </a:xfrm>
            <a:prstGeom prst="line">
              <a:avLst/>
            </a:prstGeom>
            <a:ln w="28575">
              <a:solidFill>
                <a:schemeClr val="accent6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2" name="Picture 8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7" t="31525" r="107" b="25499"/>
          <a:stretch/>
        </p:blipFill>
        <p:spPr>
          <a:xfrm>
            <a:off x="3333573" y="2532894"/>
            <a:ext cx="2069594" cy="617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591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  <p:bldP spid="19" grpId="0"/>
      <p:bldP spid="16" grpId="0" animBg="1"/>
      <p:bldP spid="28" grpId="0" animBg="1"/>
      <p:bldP spid="30" grpId="0" animBg="1"/>
      <p:bldP spid="41" grpId="0" animBg="1"/>
      <p:bldP spid="51" grpId="0" animBg="1"/>
      <p:bldP spid="5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Move work to the GPU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nl-NL" dirty="0" smtClean="0"/>
              <a:t>Less copying</a:t>
            </a:r>
          </a:p>
          <a:p>
            <a:pPr lvl="1"/>
            <a:r>
              <a:rPr lang="nl-NL" dirty="0" smtClean="0"/>
              <a:t>More parallel computations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DFE57-6ABF-4FF4-B0D2-B4A95AAF1DCF}" type="datetime1">
              <a:rPr lang="en-US" smtClean="0"/>
              <a:t>11/3/2014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GPGPU-Accelerated GVDs and Navigation Meshes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1C3C1-C992-4D81-8CBF-4E11EE77E911}" type="slidenum">
              <a:rPr lang="en-US" smtClean="0"/>
              <a:t>9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043608" y="2352839"/>
            <a:ext cx="1757212" cy="646331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nl-NL" b="1" dirty="0" smtClean="0">
                <a:solidFill>
                  <a:schemeClr val="bg1"/>
                </a:solidFill>
              </a:rPr>
              <a:t>Render </a:t>
            </a:r>
            <a:br>
              <a:rPr lang="nl-NL" b="1" dirty="0" smtClean="0">
                <a:solidFill>
                  <a:schemeClr val="bg1"/>
                </a:solidFill>
              </a:rPr>
            </a:br>
            <a:r>
              <a:rPr lang="nl-NL" b="1" dirty="0" smtClean="0">
                <a:solidFill>
                  <a:schemeClr val="bg1"/>
                </a:solidFill>
              </a:rPr>
              <a:t>distance meshes</a:t>
            </a:r>
            <a:endParaRPr lang="en-US" b="1" dirty="0">
              <a:solidFill>
                <a:schemeClr val="bg1"/>
              </a:solidFill>
            </a:endParaRPr>
          </a:p>
        </p:txBody>
      </p:sp>
      <p:cxnSp>
        <p:nvCxnSpPr>
          <p:cNvPr id="9" name="Straight Arrow Connector 8"/>
          <p:cNvCxnSpPr>
            <a:stCxn id="7" idx="3"/>
            <a:endCxn id="8" idx="1"/>
          </p:cNvCxnSpPr>
          <p:nvPr/>
        </p:nvCxnSpPr>
        <p:spPr>
          <a:xfrm>
            <a:off x="2800820" y="2676005"/>
            <a:ext cx="3220891" cy="0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491880" y="2199298"/>
            <a:ext cx="1777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color buffer data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619672" y="1907307"/>
            <a:ext cx="606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 smtClean="0"/>
              <a:t>GPU</a:t>
            </a:r>
            <a:endParaRPr lang="en-US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6516216" y="1907307"/>
            <a:ext cx="596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 smtClean="0"/>
              <a:t>CPU</a:t>
            </a:r>
            <a:endParaRPr lang="en-US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7939029" y="2495843"/>
            <a:ext cx="613117" cy="369332"/>
          </a:xfrm>
          <a:prstGeom prst="rect">
            <a:avLst/>
          </a:prstGeom>
          <a:solidFill>
            <a:srgbClr val="C00000"/>
          </a:solidFill>
        </p:spPr>
        <p:txBody>
          <a:bodyPr wrap="none" rtlCol="0">
            <a:spAutoFit/>
          </a:bodyPr>
          <a:lstStyle/>
          <a:p>
            <a:pPr algn="ctr"/>
            <a:r>
              <a:rPr lang="nl-NL" b="1" dirty="0" smtClean="0">
                <a:solidFill>
                  <a:schemeClr val="bg1"/>
                </a:solidFill>
              </a:rPr>
              <a:t>GVD</a:t>
            </a:r>
            <a:endParaRPr lang="en-US" b="1" dirty="0">
              <a:solidFill>
                <a:schemeClr val="bg1"/>
              </a:solidFill>
            </a:endParaRPr>
          </a:p>
        </p:txBody>
      </p:sp>
      <p:cxnSp>
        <p:nvCxnSpPr>
          <p:cNvPr id="14" name="Straight Arrow Connector 13"/>
          <p:cNvCxnSpPr>
            <a:stCxn id="8" idx="3"/>
            <a:endCxn id="13" idx="1"/>
          </p:cNvCxnSpPr>
          <p:nvPr/>
        </p:nvCxnSpPr>
        <p:spPr>
          <a:xfrm>
            <a:off x="7597117" y="2676005"/>
            <a:ext cx="341912" cy="4504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Group 25"/>
          <p:cNvGrpSpPr/>
          <p:nvPr/>
        </p:nvGrpSpPr>
        <p:grpSpPr>
          <a:xfrm>
            <a:off x="4470128" y="2352839"/>
            <a:ext cx="3152169" cy="1683019"/>
            <a:chOff x="4470128" y="2132856"/>
            <a:chExt cx="3152169" cy="1683019"/>
          </a:xfrm>
        </p:grpSpPr>
        <p:sp>
          <p:nvSpPr>
            <p:cNvPr id="8" name="TextBox 7"/>
            <p:cNvSpPr txBox="1"/>
            <p:nvPr/>
          </p:nvSpPr>
          <p:spPr>
            <a:xfrm>
              <a:off x="6021711" y="2132856"/>
              <a:ext cx="1575406" cy="646331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nl-NL" b="1" dirty="0" smtClean="0">
                  <a:solidFill>
                    <a:schemeClr val="bg1"/>
                  </a:solidFill>
                </a:rPr>
                <a:t>Find relevant</a:t>
              </a:r>
            </a:p>
            <a:p>
              <a:pPr algn="ctr"/>
              <a:r>
                <a:rPr lang="nl-NL" b="1" dirty="0" smtClean="0">
                  <a:solidFill>
                    <a:schemeClr val="bg1"/>
                  </a:solidFill>
                </a:rPr>
                <a:t>pixels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996531" y="3169544"/>
              <a:ext cx="1625766" cy="646331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nl-NL" b="1" dirty="0" smtClean="0">
                  <a:solidFill>
                    <a:schemeClr val="bg1"/>
                  </a:solidFill>
                </a:rPr>
                <a:t>Assign normals</a:t>
              </a:r>
            </a:p>
            <a:p>
              <a:pPr algn="ctr"/>
              <a:r>
                <a:rPr lang="nl-NL" b="1" dirty="0" smtClean="0">
                  <a:solidFill>
                    <a:schemeClr val="bg1"/>
                  </a:solidFill>
                </a:rPr>
                <a:t>to pixels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470128" y="3169543"/>
              <a:ext cx="1109984" cy="646331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nl-NL" b="1" dirty="0" smtClean="0">
                  <a:solidFill>
                    <a:schemeClr val="bg1"/>
                  </a:solidFill>
                </a:rPr>
                <a:t>Compute </a:t>
              </a:r>
            </a:p>
            <a:p>
              <a:pPr algn="ctr"/>
              <a:r>
                <a:rPr lang="nl-NL" b="1" dirty="0" smtClean="0">
                  <a:solidFill>
                    <a:schemeClr val="bg1"/>
                  </a:solidFill>
                </a:rPr>
                <a:t>normals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  <p:cxnSp>
          <p:nvCxnSpPr>
            <p:cNvPr id="17" name="Straight Arrow Connector 16"/>
            <p:cNvCxnSpPr>
              <a:stCxn id="16" idx="3"/>
              <a:endCxn id="15" idx="1"/>
            </p:cNvCxnSpPr>
            <p:nvPr/>
          </p:nvCxnSpPr>
          <p:spPr>
            <a:xfrm>
              <a:off x="5580112" y="3492709"/>
              <a:ext cx="416419" cy="1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>
              <a:stCxn id="8" idx="2"/>
              <a:endCxn id="15" idx="0"/>
            </p:cNvCxnSpPr>
            <p:nvPr/>
          </p:nvCxnSpPr>
          <p:spPr>
            <a:xfrm>
              <a:off x="6809414" y="2779187"/>
              <a:ext cx="0" cy="390357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TextBox 18"/>
          <p:cNvSpPr txBox="1"/>
          <p:nvPr/>
        </p:nvSpPr>
        <p:spPr>
          <a:xfrm>
            <a:off x="5996531" y="4450304"/>
            <a:ext cx="1625766" cy="646331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b="1" dirty="0" smtClean="0">
                <a:solidFill>
                  <a:schemeClr val="bg1"/>
                </a:solidFill>
              </a:rPr>
              <a:t>Find</a:t>
            </a:r>
          </a:p>
          <a:p>
            <a:pPr algn="ctr"/>
            <a:r>
              <a:rPr lang="nl-NL" b="1" dirty="0" smtClean="0">
                <a:solidFill>
                  <a:schemeClr val="bg1"/>
                </a:solidFill>
              </a:rPr>
              <a:t>event points</a:t>
            </a:r>
            <a:endParaRPr lang="en-US" b="1" dirty="0">
              <a:solidFill>
                <a:schemeClr val="bg1"/>
              </a:solidFill>
            </a:endParaRPr>
          </a:p>
        </p:txBody>
      </p:sp>
      <p:cxnSp>
        <p:nvCxnSpPr>
          <p:cNvPr id="20" name="Straight Arrow Connector 19"/>
          <p:cNvCxnSpPr>
            <a:stCxn id="15" idx="2"/>
            <a:endCxn id="19" idx="0"/>
          </p:cNvCxnSpPr>
          <p:nvPr/>
        </p:nvCxnSpPr>
        <p:spPr>
          <a:xfrm>
            <a:off x="6809414" y="4035858"/>
            <a:ext cx="0" cy="414446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5996531" y="5487283"/>
            <a:ext cx="1625766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b="1" dirty="0" smtClean="0">
                <a:solidFill>
                  <a:schemeClr val="bg1"/>
                </a:solidFill>
              </a:rPr>
              <a:t>Compute CPs</a:t>
            </a:r>
            <a:endParaRPr lang="en-US" b="1" dirty="0">
              <a:solidFill>
                <a:schemeClr val="bg1"/>
              </a:solidFill>
            </a:endParaRPr>
          </a:p>
        </p:txBody>
      </p:sp>
      <p:cxnSp>
        <p:nvCxnSpPr>
          <p:cNvPr id="22" name="Straight Arrow Connector 21"/>
          <p:cNvCxnSpPr>
            <a:stCxn id="19" idx="2"/>
            <a:endCxn id="21" idx="0"/>
          </p:cNvCxnSpPr>
          <p:nvPr/>
        </p:nvCxnSpPr>
        <p:spPr>
          <a:xfrm>
            <a:off x="6809414" y="5096635"/>
            <a:ext cx="0" cy="390648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7936945" y="5487283"/>
            <a:ext cx="617285" cy="369332"/>
          </a:xfrm>
          <a:prstGeom prst="rect">
            <a:avLst/>
          </a:prstGeom>
          <a:solidFill>
            <a:srgbClr val="C00000"/>
          </a:solidFill>
        </p:spPr>
        <p:txBody>
          <a:bodyPr wrap="none" rtlCol="0">
            <a:spAutoFit/>
          </a:bodyPr>
          <a:lstStyle/>
          <a:p>
            <a:pPr algn="ctr"/>
            <a:r>
              <a:rPr lang="nl-NL" b="1" dirty="0" smtClean="0">
                <a:solidFill>
                  <a:schemeClr val="bg1"/>
                </a:solidFill>
              </a:rPr>
              <a:t>ECM</a:t>
            </a:r>
            <a:endParaRPr lang="en-US" b="1" dirty="0">
              <a:solidFill>
                <a:schemeClr val="bg1"/>
              </a:solidFill>
            </a:endParaRPr>
          </a:p>
        </p:txBody>
      </p:sp>
      <p:cxnSp>
        <p:nvCxnSpPr>
          <p:cNvPr id="24" name="Straight Arrow Connector 23"/>
          <p:cNvCxnSpPr>
            <a:stCxn id="21" idx="3"/>
            <a:endCxn id="23" idx="1"/>
          </p:cNvCxnSpPr>
          <p:nvPr/>
        </p:nvCxnSpPr>
        <p:spPr>
          <a:xfrm>
            <a:off x="7622297" y="5671949"/>
            <a:ext cx="314648" cy="0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Group 26"/>
          <p:cNvGrpSpPr/>
          <p:nvPr/>
        </p:nvGrpSpPr>
        <p:grpSpPr>
          <a:xfrm>
            <a:off x="179512" y="3406124"/>
            <a:ext cx="3152169" cy="1683019"/>
            <a:chOff x="4470128" y="2132856"/>
            <a:chExt cx="3152169" cy="1683019"/>
          </a:xfrm>
        </p:grpSpPr>
        <p:sp>
          <p:nvSpPr>
            <p:cNvPr id="28" name="TextBox 27"/>
            <p:cNvSpPr txBox="1"/>
            <p:nvPr/>
          </p:nvSpPr>
          <p:spPr>
            <a:xfrm>
              <a:off x="6021711" y="2132856"/>
              <a:ext cx="1575406" cy="646331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nl-NL" b="1" dirty="0" smtClean="0">
                  <a:solidFill>
                    <a:schemeClr val="bg1"/>
                  </a:solidFill>
                </a:rPr>
                <a:t>Find relevant</a:t>
              </a:r>
            </a:p>
            <a:p>
              <a:pPr algn="ctr"/>
              <a:r>
                <a:rPr lang="nl-NL" b="1" dirty="0" smtClean="0">
                  <a:solidFill>
                    <a:schemeClr val="bg1"/>
                  </a:solidFill>
                </a:rPr>
                <a:t>pixels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5996531" y="3169544"/>
              <a:ext cx="1625766" cy="646331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nl-NL" b="1" dirty="0" smtClean="0">
                  <a:solidFill>
                    <a:schemeClr val="bg1"/>
                  </a:solidFill>
                </a:rPr>
                <a:t>Assign normals</a:t>
              </a:r>
            </a:p>
            <a:p>
              <a:pPr algn="ctr"/>
              <a:r>
                <a:rPr lang="nl-NL" b="1" dirty="0" smtClean="0">
                  <a:solidFill>
                    <a:schemeClr val="bg1"/>
                  </a:solidFill>
                </a:rPr>
                <a:t>to pixels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4470128" y="3169543"/>
              <a:ext cx="1109984" cy="646331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nl-NL" b="1" dirty="0" smtClean="0">
                  <a:solidFill>
                    <a:schemeClr val="bg1"/>
                  </a:solidFill>
                </a:rPr>
                <a:t>Compute </a:t>
              </a:r>
            </a:p>
            <a:p>
              <a:pPr algn="ctr"/>
              <a:r>
                <a:rPr lang="nl-NL" b="1" dirty="0" smtClean="0">
                  <a:solidFill>
                    <a:schemeClr val="bg1"/>
                  </a:solidFill>
                </a:rPr>
                <a:t>normals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  <p:cxnSp>
          <p:nvCxnSpPr>
            <p:cNvPr id="31" name="Straight Arrow Connector 30"/>
            <p:cNvCxnSpPr>
              <a:stCxn id="30" idx="3"/>
              <a:endCxn id="29" idx="1"/>
            </p:cNvCxnSpPr>
            <p:nvPr/>
          </p:nvCxnSpPr>
          <p:spPr>
            <a:xfrm>
              <a:off x="5580112" y="3492709"/>
              <a:ext cx="416419" cy="1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>
              <a:stCxn id="28" idx="2"/>
              <a:endCxn id="29" idx="0"/>
            </p:cNvCxnSpPr>
            <p:nvPr/>
          </p:nvCxnSpPr>
          <p:spPr>
            <a:xfrm>
              <a:off x="6809414" y="2779187"/>
              <a:ext cx="0" cy="390357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TextBox 32"/>
          <p:cNvSpPr txBox="1"/>
          <p:nvPr/>
        </p:nvSpPr>
        <p:spPr>
          <a:xfrm>
            <a:off x="1710730" y="5477758"/>
            <a:ext cx="1625766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b="1" dirty="0" smtClean="0">
                <a:solidFill>
                  <a:schemeClr val="bg1"/>
                </a:solidFill>
              </a:rPr>
              <a:t>Compute CPs</a:t>
            </a:r>
            <a:endParaRPr lang="en-US" b="1" dirty="0">
              <a:solidFill>
                <a:schemeClr val="bg1"/>
              </a:solidFill>
            </a:endParaRPr>
          </a:p>
        </p:txBody>
      </p:sp>
      <p:cxnSp>
        <p:nvCxnSpPr>
          <p:cNvPr id="34" name="Straight Arrow Connector 33"/>
          <p:cNvCxnSpPr>
            <a:stCxn id="29" idx="2"/>
            <a:endCxn id="33" idx="0"/>
          </p:cNvCxnSpPr>
          <p:nvPr/>
        </p:nvCxnSpPr>
        <p:spPr>
          <a:xfrm>
            <a:off x="2518798" y="5089143"/>
            <a:ext cx="4815" cy="388615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Elbow Connector 47"/>
          <p:cNvCxnSpPr>
            <a:stCxn id="7" idx="2"/>
            <a:endCxn id="28" idx="0"/>
          </p:cNvCxnSpPr>
          <p:nvPr/>
        </p:nvCxnSpPr>
        <p:spPr>
          <a:xfrm rot="16200000" flipH="1">
            <a:off x="2017029" y="2904355"/>
            <a:ext cx="406954" cy="596584"/>
          </a:xfrm>
          <a:prstGeom prst="bentConnector3">
            <a:avLst>
              <a:gd name="adj1" fmla="val 50000"/>
            </a:avLst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Elbow Connector 50"/>
          <p:cNvCxnSpPr>
            <a:endCxn id="13" idx="1"/>
          </p:cNvCxnSpPr>
          <p:nvPr/>
        </p:nvCxnSpPr>
        <p:spPr>
          <a:xfrm flipV="1">
            <a:off x="3306501" y="2680509"/>
            <a:ext cx="4632528" cy="896466"/>
          </a:xfrm>
          <a:prstGeom prst="bentConnector3">
            <a:avLst>
              <a:gd name="adj1" fmla="val 5588"/>
            </a:avLst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/>
          <p:cNvSpPr txBox="1"/>
          <p:nvPr/>
        </p:nvSpPr>
        <p:spPr>
          <a:xfrm>
            <a:off x="4211960" y="2310304"/>
            <a:ext cx="24091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 smtClean="0"/>
              <a:t>partial</a:t>
            </a:r>
            <a:r>
              <a:rPr lang="nl-NL" dirty="0" smtClean="0"/>
              <a:t> color buffer data</a:t>
            </a:r>
            <a:endParaRPr lang="en-US" dirty="0"/>
          </a:p>
        </p:txBody>
      </p:sp>
      <p:grpSp>
        <p:nvGrpSpPr>
          <p:cNvPr id="68" name="Group 67"/>
          <p:cNvGrpSpPr/>
          <p:nvPr/>
        </p:nvGrpSpPr>
        <p:grpSpPr>
          <a:xfrm>
            <a:off x="3306501" y="3719765"/>
            <a:ext cx="2690030" cy="1947682"/>
            <a:chOff x="3306501" y="3499782"/>
            <a:chExt cx="2690030" cy="1947682"/>
          </a:xfrm>
        </p:grpSpPr>
        <p:cxnSp>
          <p:nvCxnSpPr>
            <p:cNvPr id="56" name="Elbow Connector 55"/>
            <p:cNvCxnSpPr>
              <a:stCxn id="28" idx="3"/>
              <a:endCxn id="21" idx="1"/>
            </p:cNvCxnSpPr>
            <p:nvPr/>
          </p:nvCxnSpPr>
          <p:spPr>
            <a:xfrm>
              <a:off x="3306501" y="3499782"/>
              <a:ext cx="2690030" cy="1942659"/>
            </a:xfrm>
            <a:prstGeom prst="bentConnector3">
              <a:avLst>
                <a:gd name="adj1" fmla="val 50000"/>
              </a:avLst>
            </a:prstGeom>
            <a:ln w="3810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>
              <a:stCxn id="29" idx="3"/>
            </p:cNvCxnSpPr>
            <p:nvPr/>
          </p:nvCxnSpPr>
          <p:spPr>
            <a:xfrm flipV="1">
              <a:off x="3331681" y="4765976"/>
              <a:ext cx="1319835" cy="2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flipV="1">
              <a:off x="3331681" y="5447462"/>
              <a:ext cx="1319835" cy="2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4966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3.7037E-6 L -0.46823 0.1502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420" y="75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2.59259E-6 L -0.46511 -0.00093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264" y="-4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 0.00093 L 2.77778E-6 0.13102 " pathEditMode="relative" rAng="0" ptsTypes="AA">
                                      <p:cBhvr>
                                        <p:cTn id="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" y="65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9" grpId="0" animBg="1"/>
      <p:bldP spid="21" grpId="0" animBg="1"/>
      <p:bldP spid="21" grpId="1" animBg="1"/>
      <p:bldP spid="33" grpId="0" animBg="1"/>
      <p:bldP spid="5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1313</TotalTime>
  <Words>555</Words>
  <Application>Microsoft Office PowerPoint</Application>
  <PresentationFormat>On-screen Show (4:3)</PresentationFormat>
  <Paragraphs>236</Paragraphs>
  <Slides>21</Slides>
  <Notes>0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GPGPU-Accelerated Construction of  High-Resolution Generalized Voronoi Diagrams  and Navigation Meshes</vt:lpstr>
      <vt:lpstr>Motivation</vt:lpstr>
      <vt:lpstr>Motivation</vt:lpstr>
      <vt:lpstr>Overview</vt:lpstr>
      <vt:lpstr>Our navigation mesh</vt:lpstr>
      <vt:lpstr>Explicit Corridor Map</vt:lpstr>
      <vt:lpstr>GPGPU-Enhanced GVD</vt:lpstr>
      <vt:lpstr>GVD / ECM by rendering</vt:lpstr>
      <vt:lpstr>Move work to the GPU</vt:lpstr>
      <vt:lpstr>Some details</vt:lpstr>
      <vt:lpstr>Multi-tiled extension</vt:lpstr>
      <vt:lpstr>Multi-tiled extension</vt:lpstr>
      <vt:lpstr>Multi-tiled: old style</vt:lpstr>
      <vt:lpstr>Multi-tiled: new style</vt:lpstr>
      <vt:lpstr>Results</vt:lpstr>
      <vt:lpstr>Improvements</vt:lpstr>
      <vt:lpstr>High resolutions reduce errors</vt:lpstr>
      <vt:lpstr>Conclusions</vt:lpstr>
      <vt:lpstr>Conclusions</vt:lpstr>
      <vt:lpstr>Discussion / Future work</vt:lpstr>
      <vt:lpstr>Thank you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Wouter van Toll</dc:creator>
  <cp:lastModifiedBy>Wouter van Toll</cp:lastModifiedBy>
  <cp:revision>91</cp:revision>
  <dcterms:created xsi:type="dcterms:W3CDTF">2014-06-24T11:15:55Z</dcterms:created>
  <dcterms:modified xsi:type="dcterms:W3CDTF">2014-11-03T10:05:01Z</dcterms:modified>
</cp:coreProperties>
</file>