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35"/>
  </p:notesMasterIdLst>
  <p:sldIdLst>
    <p:sldId id="259" r:id="rId2"/>
    <p:sldId id="261" r:id="rId3"/>
    <p:sldId id="270" r:id="rId4"/>
    <p:sldId id="304" r:id="rId5"/>
    <p:sldId id="271" r:id="rId6"/>
    <p:sldId id="263" r:id="rId7"/>
    <p:sldId id="297" r:id="rId8"/>
    <p:sldId id="298" r:id="rId9"/>
    <p:sldId id="273" r:id="rId10"/>
    <p:sldId id="306" r:id="rId11"/>
    <p:sldId id="307" r:id="rId12"/>
    <p:sldId id="265" r:id="rId13"/>
    <p:sldId id="274" r:id="rId14"/>
    <p:sldId id="303" r:id="rId15"/>
    <p:sldId id="275" r:id="rId16"/>
    <p:sldId id="266" r:id="rId17"/>
    <p:sldId id="287" r:id="rId18"/>
    <p:sldId id="288" r:id="rId19"/>
    <p:sldId id="289" r:id="rId20"/>
    <p:sldId id="294" r:id="rId21"/>
    <p:sldId id="300" r:id="rId22"/>
    <p:sldId id="292" r:id="rId23"/>
    <p:sldId id="291" r:id="rId24"/>
    <p:sldId id="296" r:id="rId25"/>
    <p:sldId id="295" r:id="rId26"/>
    <p:sldId id="293" r:id="rId27"/>
    <p:sldId id="282" r:id="rId28"/>
    <p:sldId id="283" r:id="rId29"/>
    <p:sldId id="268" r:id="rId30"/>
    <p:sldId id="305" r:id="rId31"/>
    <p:sldId id="284" r:id="rId32"/>
    <p:sldId id="285" r:id="rId33"/>
    <p:sldId id="269" r:id="rId34"/>
  </p:sldIdLst>
  <p:sldSz cx="9144000" cy="6858000" type="screen4x3"/>
  <p:notesSz cx="6858000" cy="9144000"/>
  <p:embeddedFontLst>
    <p:embeddedFont>
      <p:font typeface="Merriweather" panose="02060503050406030704" pitchFamily="18" charset="0"/>
      <p:regular r:id="rId36"/>
      <p:bold r:id="rId37"/>
      <p:italic r:id="rId38"/>
      <p:boldItalic r:id="rId39"/>
    </p:embeddedFont>
    <p:embeddedFont>
      <p:font typeface="Montserrat" panose="02000505000000020004" pitchFamily="2" charset="0"/>
      <p:regular r:id="rId40"/>
      <p:bold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8950A0"/>
    <a:srgbClr val="9900FF"/>
    <a:srgbClr val="CC3300"/>
    <a:srgbClr val="99CC00"/>
    <a:srgbClr val="0099FF"/>
    <a:srgbClr val="CC3399"/>
    <a:srgbClr val="FF0032"/>
    <a:srgbClr val="FF5050"/>
    <a:srgbClr val="FFD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683" autoAdjust="0"/>
  </p:normalViewPr>
  <p:slideViewPr>
    <p:cSldViewPr>
      <p:cViewPr varScale="1">
        <p:scale>
          <a:sx n="107" d="100"/>
          <a:sy n="107" d="100"/>
        </p:scale>
        <p:origin x="-100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32C84-C7AA-4D71-9404-BA661E09B230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D867A-6D6A-4A13-AA32-0F5F8DB37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90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140968"/>
          </a:xfrm>
          <a:solidFill>
            <a:srgbClr val="FF9900"/>
          </a:solidFill>
        </p:spPr>
        <p:txBody>
          <a:bodyPr lIns="90000">
            <a:normAutofit/>
          </a:bodyPr>
          <a:lstStyle>
            <a:lvl1pPr algn="ctr">
              <a:defRPr sz="4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F3E9-3C39-4F49-95CB-8112F9B6ED36}" type="datetime5">
              <a:rPr lang="en-US" smtClean="0"/>
              <a:t>29-Sep-16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8316416" y="6237312"/>
            <a:ext cx="50405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51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4FCB-FC80-486C-9089-3F749A784419}" type="datetime5">
              <a:rPr lang="en-US" smtClean="0"/>
              <a:t>29-Sep-16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13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4481-D74E-4B85-94AC-3A221BCA769C}" type="datetime5">
              <a:rPr lang="en-US" smtClean="0"/>
              <a:t>29-Sep-16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56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3F6A-F5B6-4DB5-A7D8-B952690BCBF9}" type="datetime5">
              <a:rPr lang="en-US" smtClean="0"/>
              <a:t>29-Sep-16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64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06F0-CA0D-4B49-AFD2-54128A2110EE}" type="datetime5">
              <a:rPr lang="en-US" smtClean="0"/>
              <a:t>29-Sep-16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440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68298" y="6356350"/>
            <a:ext cx="1567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84B292-B6ED-4532-8A97-E1F7DB77B54E}" type="datetime5">
              <a:rPr lang="en-US" smtClean="0"/>
              <a:t>29-Sep-16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7134" y="6356350"/>
            <a:ext cx="51297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356350"/>
            <a:ext cx="1080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5CD4B6-1F8F-43A0-A3C8-6CBF43D1A6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944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158151"/>
            <a:ext cx="9143999" cy="1946063"/>
          </a:xfrm>
          <a:solidFill>
            <a:srgbClr val="FF9900"/>
          </a:solidFill>
        </p:spPr>
        <p:txBody>
          <a:bodyPr lIns="252000" anchor="ctr">
            <a:normAutofit/>
          </a:bodyPr>
          <a:lstStyle>
            <a:lvl1pPr algn="l">
              <a:defRPr sz="3600" b="0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4221088"/>
            <a:ext cx="8784976" cy="504056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42A61-139C-445B-A139-1C00428F31BF}" type="datetime5">
              <a:rPr lang="en-US" smtClean="0"/>
              <a:t>29-Sep-16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350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5B7B-9A9D-4236-AE14-B8FA1BB50A03}" type="datetime5">
              <a:rPr lang="en-US" smtClean="0"/>
              <a:t>29-Sep-16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6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D0A9-E90B-4CF3-BCCF-190FF79F70A3}" type="datetime5">
              <a:rPr lang="en-US" smtClean="0"/>
              <a:t>29-Sep-16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3C50-D7C7-4082-963A-2FC89BCBA853}" type="datetime5">
              <a:rPr lang="en-US" smtClean="0"/>
              <a:t>29-Sep-16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34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861D-5A31-4DED-8752-C334FD9A9C10}" type="datetime5">
              <a:rPr lang="en-US" smtClean="0"/>
              <a:t>29-Sep-16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49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F002-B89D-4707-94F5-C2E7A8A23712}" type="datetime5">
              <a:rPr lang="en-US" smtClean="0"/>
              <a:t>29-Sep-16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03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8950A0"/>
          </a:solidFill>
        </p:spPr>
        <p:txBody>
          <a:bodyPr vert="horz" lIns="25200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196752"/>
            <a:ext cx="843528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8298" y="6356350"/>
            <a:ext cx="1567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37E8F6AF-624E-4912-97A3-D77489322507}" type="datetime5">
              <a:rPr lang="en-US" smtClean="0"/>
              <a:t>29-Sep-16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7134" y="6356350"/>
            <a:ext cx="51297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356350"/>
            <a:ext cx="1080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485CD4B6-1F8F-43A0-A3C8-6CBF43D1A6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763212" y="6359738"/>
            <a:ext cx="93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/ 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97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b="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Tx/>
        <a:buFont typeface="Wingdings" panose="05000000000000000000" pitchFamily="2" charset="2"/>
        <a:buChar char="§"/>
        <a:defRPr sz="1800" b="0" kern="1200" spc="3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600" b="0" kern="1200" spc="3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b="0" kern="1200" spc="3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b="0" kern="1200" spc="3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ithub.com/recastnavigation/recastnavigation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0.png"/><Relationship Id="rId7" Type="http://schemas.openxmlformats.org/officeDocument/2006/relationships/image" Target="../media/image1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 Comparative Study </a:t>
            </a:r>
            <a:br>
              <a:rPr lang="nl-NL" dirty="0" smtClean="0"/>
            </a:br>
            <a:r>
              <a:rPr lang="nl-NL" dirty="0" smtClean="0"/>
              <a:t>of </a:t>
            </a:r>
            <a:r>
              <a:rPr lang="nl-NL" dirty="0" smtClean="0"/>
              <a:t>Navigation Meshes</a:t>
            </a:r>
            <a:br>
              <a:rPr lang="nl-NL" dirty="0" smtClean="0"/>
            </a:br>
            <a:r>
              <a:rPr lang="nl-NL" sz="2800" dirty="0" smtClean="0">
                <a:solidFill>
                  <a:srgbClr val="FF9900"/>
                </a:solidFill>
              </a:rPr>
              <a:t>.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sz="2000" dirty="0" smtClean="0"/>
              <a:t>Motion in Games 2016</a:t>
            </a:r>
            <a:endParaRPr 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9" y="5620642"/>
            <a:ext cx="1719700" cy="4686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4962" y="3762072"/>
            <a:ext cx="18646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600" dirty="0" smtClean="0">
                <a:latin typeface="+mj-lt"/>
              </a:rPr>
              <a:t>Wouter van Toll</a:t>
            </a:r>
            <a:r>
              <a:rPr lang="nl-NL" sz="1600" baseline="30000" dirty="0" smtClean="0">
                <a:latin typeface="+mj-lt"/>
              </a:rPr>
              <a:t>1</a:t>
            </a:r>
            <a:endParaRPr lang="en-US" sz="1600" baseline="300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9307" y="3762072"/>
            <a:ext cx="19127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Roy Triesscheijn</a:t>
            </a:r>
            <a:r>
              <a:rPr lang="nl-NL" sz="1600" baseline="30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1</a:t>
            </a:r>
            <a:endParaRPr lang="en-US" sz="1600" baseline="30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4182" y="3762072"/>
            <a:ext cx="2130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Marcelo Kallmann</a:t>
            </a:r>
            <a:r>
              <a:rPr lang="nl-NL" sz="1600" baseline="30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2</a:t>
            </a:r>
            <a:endParaRPr lang="en-US" sz="1600" baseline="30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1017" y="3762072"/>
            <a:ext cx="1585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Ramon Oliva</a:t>
            </a:r>
            <a:r>
              <a:rPr lang="nl-NL" sz="1600" baseline="30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3</a:t>
            </a:r>
            <a:endParaRPr lang="en-US" sz="1600" baseline="30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0928" y="4314582"/>
            <a:ext cx="1970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Nuria Pelechano</a:t>
            </a:r>
            <a:r>
              <a:rPr lang="nl-NL" sz="1600" baseline="30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3</a:t>
            </a:r>
            <a:endParaRPr lang="en-US" sz="1600" baseline="30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2105" y="4305792"/>
            <a:ext cx="15872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Julien Pettré</a:t>
            </a:r>
            <a:r>
              <a:rPr lang="nl-NL" sz="1600" baseline="30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4</a:t>
            </a:r>
            <a:endParaRPr lang="en-US" sz="1600" baseline="30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27756" y="4305792"/>
            <a:ext cx="19062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Roland Geraerts</a:t>
            </a:r>
            <a:r>
              <a:rPr lang="nl-NL" sz="1600" baseline="30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1</a:t>
            </a:r>
            <a:endParaRPr lang="en-US" sz="1600" baseline="30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26" name="Picture 2" descr="Afbeeldingsresultaat voor uc merced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782" y="5631550"/>
            <a:ext cx="1715185" cy="4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universitat politècnica de cataluny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0" b="25167"/>
          <a:stretch/>
        </p:blipFill>
        <p:spPr bwMode="auto">
          <a:xfrm>
            <a:off x="5097881" y="5595697"/>
            <a:ext cx="2111781" cy="49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inr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341" y="5594110"/>
            <a:ext cx="1176505" cy="49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49705" y="5668677"/>
            <a:ext cx="263213" cy="254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1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29142" y="5687465"/>
            <a:ext cx="304891" cy="254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2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66601" y="5687813"/>
            <a:ext cx="303288" cy="254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3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53330" y="5687465"/>
            <a:ext cx="301685" cy="254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4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252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81111" y="5564450"/>
            <a:ext cx="7989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Explicit Corridor Map: Using the Medial Axis for Real-Time Path Planning and Crowd 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Simulation</a:t>
            </a:r>
          </a:p>
          <a:p>
            <a:pPr algn="ctr"/>
            <a:r>
              <a:rPr lang="nl-NL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W. van Toll, A.F. Cook IV, M.J. </a:t>
            </a:r>
            <a:r>
              <a:rPr lang="nl-NL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</a:t>
            </a:r>
            <a:r>
              <a:rPr lang="nl-NL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 Kreveld, R. Geraerts</a:t>
            </a:r>
          </a:p>
          <a:p>
            <a:pPr algn="ctr"/>
            <a:r>
              <a:rPr lang="nl-NL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Computational Geometry Multimedia Exposition 2016</a:t>
            </a:r>
            <a:endParaRPr 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Featured Navigation Meshes (1/2)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Exact</a:t>
            </a:r>
          </a:p>
          <a:p>
            <a:pPr lvl="1"/>
            <a:r>
              <a:rPr lang="nl-NL" dirty="0" smtClean="0"/>
              <a:t>Local </a:t>
            </a:r>
            <a:r>
              <a:rPr lang="nl-NL" dirty="0" smtClean="0"/>
              <a:t>Clearance Triangulation (LCT)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[Kallmann 2014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]</a:t>
            </a:r>
            <a:endParaRPr lang="en-US" dirty="0" smtClean="0"/>
          </a:p>
          <a:p>
            <a:pPr lvl="1"/>
            <a:r>
              <a:rPr lang="nl-NL" dirty="0" smtClean="0"/>
              <a:t>Explicit Corridor Map (ECM) </a:t>
            </a:r>
            <a:r>
              <a:rPr lang="nl-N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[van Toll et al. 2011</a:t>
            </a:r>
            <a:r>
              <a:rPr lang="nl-N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]</a:t>
            </a:r>
          </a:p>
          <a:p>
            <a:pPr marL="457200" lvl="1" indent="0">
              <a:buNone/>
            </a:pPr>
            <a:endParaRPr lang="nl-N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31AB577-3764-4A63-9F57-55909448F8BC}" type="datetime5">
              <a:rPr lang="en-US" smtClean="0"/>
              <a:t>29-Sep-16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10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38346"/>
            <a:ext cx="6720679" cy="287006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853" y="2636912"/>
            <a:ext cx="5635310" cy="277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10568" y="5564450"/>
            <a:ext cx="4195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Dynamic and Robust Local Clearance Triangulations</a:t>
            </a:r>
            <a:r>
              <a:rPr lang="nl-NL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nl-NL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nl-NL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M. Kallmann</a:t>
            </a:r>
            <a:br>
              <a:rPr lang="nl-NL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nl-NL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ACM ToG, 2014</a:t>
            </a:r>
            <a:endParaRPr 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61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/>
      <p:bldP spid="11" grpId="0"/>
      <p:bldP spid="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3117456\Documents\Student Projects\Roy Triesscheijn\Repository\Renders\uulib-gri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085" y="2727556"/>
            <a:ext cx="6641832" cy="373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Featured Navigation Meshes (2/2)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Voxel-based</a:t>
            </a:r>
          </a:p>
          <a:p>
            <a:pPr lvl="1"/>
            <a:r>
              <a:rPr lang="nl-NL" dirty="0" smtClean="0"/>
              <a:t>Clearance Disk Graph (CDG) [Pettré et al. 2005]</a:t>
            </a:r>
          </a:p>
          <a:p>
            <a:pPr lvl="1"/>
            <a:r>
              <a:rPr lang="nl-NL" dirty="0"/>
              <a:t>Recast Navigation [Mononen ~2011-now]</a:t>
            </a:r>
          </a:p>
          <a:p>
            <a:pPr lvl="1"/>
            <a:r>
              <a:rPr lang="nl-NL" dirty="0"/>
              <a:t>NEOGEN [Oliva and Pelechano 2013]</a:t>
            </a:r>
          </a:p>
          <a:p>
            <a:pPr lvl="1"/>
            <a:r>
              <a:rPr lang="nl-NL" dirty="0" smtClean="0"/>
              <a:t>Grid</a:t>
            </a:r>
          </a:p>
          <a:p>
            <a:pPr lvl="1"/>
            <a:endParaRPr lang="nl-N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nl-NL" dirty="0"/>
              <a:t>Theoretical </a:t>
            </a:r>
            <a:r>
              <a:rPr lang="nl-NL" dirty="0" smtClean="0"/>
              <a:t>comparison: see paper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31AB577-3764-4A63-9F57-55909448F8BC}" type="datetime5">
              <a:rPr lang="en-US" smtClean="0"/>
              <a:t>29-Sep-16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11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58994" y="5564450"/>
            <a:ext cx="6833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navigation graph for real-time crowd animation on multilayered and uneven 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terrain</a:t>
            </a:r>
          </a:p>
          <a:p>
            <a:pPr algn="ctr"/>
            <a:r>
              <a:rPr lang="nl-NL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J. Pettré, J.-P. Laumond, D. Thalmann</a:t>
            </a:r>
          </a:p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1st International Workshop on Crowd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Simulation, </a:t>
            </a:r>
            <a:r>
              <a:rPr lang="nl-NL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2005</a:t>
            </a:r>
            <a:endParaRPr 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4648" y="5564449"/>
            <a:ext cx="7202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NEOGEN: Near 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optimal generator 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 navigation meshes for 3D multi-layered 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environments</a:t>
            </a:r>
          </a:p>
          <a:p>
            <a:pPr algn="ctr"/>
            <a:r>
              <a:rPr lang="nl-NL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R. Oliva, N. Pelechano</a:t>
            </a:r>
          </a:p>
          <a:p>
            <a:pPr algn="ctr"/>
            <a:r>
              <a:rPr lang="nl-NL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Computers &amp; Graphics, 2013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4984"/>
            <a:ext cx="9144000" cy="21352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7032"/>
            <a:ext cx="9144000" cy="13754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745" y="2522574"/>
            <a:ext cx="5843576" cy="29826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63338" y="5555332"/>
            <a:ext cx="43300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hlinkClick r:id="rId6"/>
              </a:rPr>
              <a:t>https://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6"/>
              </a:rPr>
              <a:t>github.com/recastnavigation/recastnavigation</a:t>
            </a:r>
            <a:endParaRPr lang="en-US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331" y="3857496"/>
            <a:ext cx="5371246" cy="210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3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  <p:bldP spid="17" grpId="0"/>
      <p:bldP spid="1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Quality Metrics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Implementation + Environment = Numbers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A5A6-5678-400D-8050-EE5E45321EFF}" type="datetime5">
              <a:rPr lang="en-US" smtClean="0"/>
              <a:t>29-Sep-16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Coverage Metrics (1/2)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How accurately do the navmesh regions cover E</a:t>
            </a:r>
            <a:r>
              <a:rPr lang="nl-NL" baseline="-25000" dirty="0" smtClean="0"/>
              <a:t>free</a:t>
            </a:r>
            <a:r>
              <a:rPr lang="nl-NL" dirty="0" smtClean="0"/>
              <a:t>?</a:t>
            </a:r>
          </a:p>
          <a:p>
            <a:pPr lvl="1"/>
            <a:r>
              <a:rPr lang="nl-NL" dirty="0" smtClean="0"/>
              <a:t>(Only interesting for voxel-based methods)</a:t>
            </a:r>
          </a:p>
          <a:p>
            <a:pPr lvl="1"/>
            <a:endParaRPr lang="nl-NL" dirty="0"/>
          </a:p>
          <a:p>
            <a:r>
              <a:rPr lang="nl-NL" dirty="0" smtClean="0"/>
              <a:t>2D: compute unions/differences in the plane</a:t>
            </a:r>
          </a:p>
          <a:p>
            <a:r>
              <a:rPr lang="nl-NL" dirty="0" smtClean="0"/>
              <a:t>3D: more difficult</a:t>
            </a:r>
          </a:p>
          <a:p>
            <a:pPr lvl="1"/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Vertically map </a:t>
            </a:r>
            <a:r>
              <a:rPr lang="nl-NL" dirty="0" smtClean="0"/>
              <a:t>each region </a:t>
            </a:r>
            <a:r>
              <a:rPr lang="nl-NL" i="1" dirty="0" smtClean="0"/>
              <a:t>R</a:t>
            </a:r>
            <a:r>
              <a:rPr lang="nl-NL" baseline="-25000" dirty="0" smtClean="0"/>
              <a:t>i</a:t>
            </a:r>
            <a:r>
              <a:rPr lang="nl-NL" dirty="0" smtClean="0"/>
              <a:t> onto E</a:t>
            </a:r>
            <a:r>
              <a:rPr lang="nl-NL" baseline="-25000" dirty="0" smtClean="0"/>
              <a:t>free</a:t>
            </a:r>
            <a:r>
              <a:rPr lang="nl-NL" dirty="0" smtClean="0"/>
              <a:t>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i="1" dirty="0" smtClean="0"/>
              <a:t>R</a:t>
            </a:r>
            <a:r>
              <a:rPr lang="nl-NL" baseline="30000" dirty="0" smtClean="0"/>
              <a:t>*</a:t>
            </a:r>
            <a:r>
              <a:rPr lang="nl-NL" baseline="-25000" dirty="0" smtClean="0"/>
              <a:t>i</a:t>
            </a:r>
          </a:p>
          <a:p>
            <a:pPr lvl="1"/>
            <a:r>
              <a:rPr lang="nl-NL" dirty="0" smtClean="0"/>
              <a:t>Compute unions/differences of mapped regions</a:t>
            </a:r>
          </a:p>
          <a:p>
            <a:pPr lvl="1"/>
            <a:r>
              <a:rPr lang="nl-NL" dirty="0"/>
              <a:t>Compute </a:t>
            </a: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projected areas </a:t>
            </a:r>
            <a:r>
              <a:rPr lang="nl-NL" dirty="0"/>
              <a:t>(ignoring height differences</a:t>
            </a:r>
            <a:r>
              <a:rPr lang="nl-NL" dirty="0" smtClean="0"/>
              <a:t>)</a:t>
            </a:r>
          </a:p>
          <a:p>
            <a:pPr lvl="1"/>
            <a:endParaRPr lang="nl-NL" baseline="-25000" dirty="0" smtClean="0"/>
          </a:p>
          <a:p>
            <a:endParaRPr lang="nl-NL" dirty="0" smtClean="0"/>
          </a:p>
          <a:p>
            <a:pPr lvl="1"/>
            <a:endParaRPr lang="nl-NL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DA654EB-9104-4E79-9F5A-67BEC382BF4A}" type="datetime5">
              <a:rPr lang="en-US" smtClean="0"/>
              <a:t>29-Sep-16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865" y="4095019"/>
            <a:ext cx="5595686" cy="207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46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Coverage Metrics </a:t>
            </a:r>
            <a:r>
              <a:rPr lang="nl-NL" dirty="0" smtClean="0"/>
              <a:t>(2/2</a:t>
            </a:r>
            <a:r>
              <a:rPr lang="nl-NL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Free space covered</a:t>
            </a:r>
          </a:p>
          <a:p>
            <a:pPr lvl="1"/>
            <a:r>
              <a:rPr lang="nl-NL" dirty="0"/>
              <a:t>Total area of E</a:t>
            </a:r>
            <a:r>
              <a:rPr lang="nl-NL" baseline="-25000" dirty="0"/>
              <a:t>free</a:t>
            </a:r>
            <a:r>
              <a:rPr lang="nl-NL" dirty="0"/>
              <a:t> that is covered by some </a:t>
            </a:r>
            <a:r>
              <a:rPr lang="nl-NL" dirty="0" smtClean="0"/>
              <a:t>region</a:t>
            </a:r>
          </a:p>
          <a:p>
            <a:pPr lvl="1"/>
            <a:endParaRPr lang="nl-NL" dirty="0"/>
          </a:p>
          <a:p>
            <a:r>
              <a:rPr lang="nl-NL" dirty="0"/>
              <a:t>Incorrect area</a:t>
            </a:r>
          </a:p>
          <a:p>
            <a:pPr lvl="1"/>
            <a:r>
              <a:rPr lang="nl-NL" dirty="0"/>
              <a:t>Total area of the regions that does not map to </a:t>
            </a:r>
            <a:r>
              <a:rPr lang="nl-NL" dirty="0" smtClean="0"/>
              <a:t>E</a:t>
            </a:r>
            <a:r>
              <a:rPr lang="nl-NL" baseline="-25000" dirty="0" smtClean="0"/>
              <a:t>free</a:t>
            </a:r>
          </a:p>
          <a:p>
            <a:pPr lvl="1"/>
            <a:endParaRPr lang="nl-NL" dirty="0"/>
          </a:p>
          <a:p>
            <a:r>
              <a:rPr lang="nl-NL" dirty="0" smtClean="0"/>
              <a:t>Overlap</a:t>
            </a:r>
            <a:endParaRPr lang="nl-NL" dirty="0"/>
          </a:p>
          <a:p>
            <a:pPr lvl="1"/>
            <a:r>
              <a:rPr lang="nl-NL" dirty="0"/>
              <a:t>Area of E</a:t>
            </a:r>
            <a:r>
              <a:rPr lang="nl-NL" baseline="-25000" dirty="0"/>
              <a:t>free </a:t>
            </a:r>
            <a:r>
              <a:rPr lang="nl-NL" dirty="0"/>
              <a:t>that is covered more than </a:t>
            </a:r>
            <a:r>
              <a:rPr lang="nl-NL" dirty="0" smtClean="0"/>
              <a:t>once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184B292-B6ED-4532-8A97-E1F7DB77B54E}" type="datetime5">
              <a:rPr lang="en-US" smtClean="0"/>
              <a:t>29-Sep-16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865" y="4095019"/>
            <a:ext cx="5595686" cy="207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97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Other Metrics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Connectivity</a:t>
            </a:r>
          </a:p>
          <a:p>
            <a:pPr lvl="1"/>
            <a:r>
              <a:rPr lang="nl-NL" dirty="0" smtClean="0"/>
              <a:t>#Connected components in </a:t>
            </a:r>
            <a:r>
              <a:rPr lang="nl-NL" b="1" i="1" dirty="0" smtClean="0"/>
              <a:t>G</a:t>
            </a:r>
          </a:p>
          <a:p>
            <a:pPr lvl="1"/>
            <a:r>
              <a:rPr lang="nl-NL" dirty="0" smtClean="0"/>
              <a:t>#Boundaries of </a:t>
            </a:r>
            <a:r>
              <a:rPr lang="nl-NL" b="1" i="1" dirty="0" smtClean="0"/>
              <a:t>R</a:t>
            </a:r>
            <a:r>
              <a:rPr lang="nl-NL" dirty="0" smtClean="0"/>
              <a:t> according to </a:t>
            </a:r>
            <a:r>
              <a:rPr lang="nl-NL" b="1" i="1" dirty="0" smtClean="0"/>
              <a:t>G</a:t>
            </a:r>
          </a:p>
          <a:p>
            <a:pPr lvl="1"/>
            <a:endParaRPr lang="nl-NL" b="1" i="1" dirty="0"/>
          </a:p>
          <a:p>
            <a:r>
              <a:rPr lang="nl-NL" dirty="0" smtClean="0"/>
              <a:t>Complexity</a:t>
            </a:r>
          </a:p>
          <a:p>
            <a:pPr lvl="1"/>
            <a:r>
              <a:rPr lang="nl-NL" dirty="0" smtClean="0"/>
              <a:t>#Vertices and edges in </a:t>
            </a:r>
            <a:r>
              <a:rPr lang="nl-NL" b="1" i="1" dirty="0" smtClean="0"/>
              <a:t>G</a:t>
            </a:r>
          </a:p>
          <a:p>
            <a:pPr lvl="1"/>
            <a:r>
              <a:rPr lang="nl-NL" dirty="0" smtClean="0"/>
              <a:t>#Regions in </a:t>
            </a:r>
            <a:r>
              <a:rPr lang="nl-NL" b="1" i="1" dirty="0" smtClean="0"/>
              <a:t>R</a:t>
            </a:r>
          </a:p>
          <a:p>
            <a:pPr lvl="1"/>
            <a:r>
              <a:rPr lang="nl-NL" dirty="0" smtClean="0"/>
              <a:t>Region complexity: average, SD, total</a:t>
            </a:r>
          </a:p>
          <a:p>
            <a:pPr lvl="1"/>
            <a:endParaRPr lang="nl-NL" dirty="0"/>
          </a:p>
          <a:p>
            <a:r>
              <a:rPr lang="nl-NL" dirty="0" smtClean="0"/>
              <a:t>Performance</a:t>
            </a:r>
          </a:p>
          <a:p>
            <a:pPr lvl="1"/>
            <a:r>
              <a:rPr lang="nl-NL" dirty="0" smtClean="0"/>
              <a:t>Construction time (avg/SD over 10 runs)</a:t>
            </a:r>
          </a:p>
          <a:p>
            <a:pPr lvl="1"/>
            <a:r>
              <a:rPr lang="nl-NL" dirty="0" smtClean="0"/>
              <a:t>Memory usage (avg/SD over 10 runs</a:t>
            </a:r>
            <a:r>
              <a:rPr lang="nl-NL" dirty="0" smtClean="0"/>
              <a:t>)</a:t>
            </a:r>
          </a:p>
          <a:p>
            <a:pPr lvl="1"/>
            <a:endParaRPr lang="nl-NL" dirty="0"/>
          </a:p>
          <a:p>
            <a:r>
              <a:rPr lang="nl-NL" dirty="0" smtClean="0"/>
              <a:t>Application-dependent importance</a:t>
            </a:r>
            <a:endParaRPr lang="nl-NL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60FCA51-F875-45D1-813B-5EE21DB7670F}" type="datetime5">
              <a:rPr lang="en-US" smtClean="0"/>
              <a:t>29-Sep-16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15</a:t>
            </a:fld>
            <a:endParaRPr lang="en-US"/>
          </a:p>
        </p:txBody>
      </p:sp>
      <p:sp>
        <p:nvSpPr>
          <p:cNvPr id="2" name="Right Brace 1"/>
          <p:cNvSpPr/>
          <p:nvPr/>
        </p:nvSpPr>
        <p:spPr>
          <a:xfrm>
            <a:off x="5076056" y="1628800"/>
            <a:ext cx="288032" cy="576064"/>
          </a:xfrm>
          <a:prstGeom prst="rightBrace">
            <a:avLst>
              <a:gd name="adj1" fmla="val 25342"/>
              <a:gd name="adj2" fmla="val 50000"/>
            </a:avLst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44974" y="1754646"/>
            <a:ext cx="2292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Should match E</a:t>
            </a:r>
            <a:r>
              <a:rPr lang="nl-NL" baseline="-25000" dirty="0" smtClean="0">
                <a:solidFill>
                  <a:schemeClr val="accent6">
                    <a:lumMod val="75000"/>
                  </a:schemeClr>
                </a:solidFill>
              </a:rPr>
              <a:t>free</a:t>
            </a:r>
          </a:p>
        </p:txBody>
      </p:sp>
      <p:sp>
        <p:nvSpPr>
          <p:cNvPr id="9" name="Right Brace 8"/>
          <p:cNvSpPr/>
          <p:nvPr/>
        </p:nvSpPr>
        <p:spPr>
          <a:xfrm>
            <a:off x="5923579" y="4616640"/>
            <a:ext cx="288032" cy="576064"/>
          </a:xfrm>
          <a:prstGeom prst="rightBrace">
            <a:avLst>
              <a:gd name="adj1" fmla="val 25342"/>
              <a:gd name="adj2" fmla="val 50000"/>
            </a:avLst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92497" y="4733608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Lower = better</a:t>
            </a:r>
            <a:endParaRPr lang="en-US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5580112" y="2924944"/>
            <a:ext cx="288032" cy="1008112"/>
          </a:xfrm>
          <a:prstGeom prst="rightBrace">
            <a:avLst>
              <a:gd name="adj1" fmla="val 25342"/>
              <a:gd name="adj2" fmla="val 50000"/>
            </a:avLst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12160" y="2982108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Lower = better,</a:t>
            </a:r>
          </a:p>
          <a:p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but difficult to minimize </a:t>
            </a:r>
            <a:r>
              <a:rPr lang="nl-NL" b="1" dirty="0" smtClean="0">
                <a:solidFill>
                  <a:schemeClr val="accent6">
                    <a:lumMod val="75000"/>
                  </a:schemeClr>
                </a:solidFill>
              </a:rPr>
              <a:t>all</a:t>
            </a:r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 of them</a:t>
            </a:r>
            <a:endParaRPr lang="en-US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01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/>
      <p:bldP spid="11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Experiments and 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Putting it into practice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2E9D9-3669-4043-B44A-2DE9A5167FD0}" type="datetime5">
              <a:rPr lang="en-US" smtClean="0"/>
              <a:t>29-Sep-16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5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Environments: 2D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5BB63FD-2A6A-4EF1-A0D0-DC0D12B201BE}" type="datetime5">
              <a:rPr lang="en-US" smtClean="0"/>
              <a:t>29-Sep-16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58" y="1628800"/>
            <a:ext cx="8624974" cy="397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2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Environments: </a:t>
            </a:r>
            <a:r>
              <a:rPr lang="nl-NL" dirty="0" smtClean="0"/>
              <a:t>MLEs (1/2)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3C46514-FBBA-4563-BBE0-DDD16D780464}" type="datetime5">
              <a:rPr lang="en-US" smtClean="0"/>
              <a:t>29-Sep-16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1392978"/>
            <a:ext cx="8312728" cy="20197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3367467"/>
            <a:ext cx="8312728" cy="28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4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Environments: </a:t>
            </a:r>
            <a:r>
              <a:rPr lang="nl-NL" dirty="0" smtClean="0"/>
              <a:t>MLEs (2/2)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B707889-EAF2-40D2-ABE6-1B20A100E195}" type="datetime5">
              <a:rPr lang="en-US" smtClean="0"/>
              <a:t>29-Sep-16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743406"/>
            <a:ext cx="6245476" cy="3989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1998"/>
            <a:ext cx="2334403" cy="319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9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Introduction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Motivation for a comparative study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BA14-DEBD-4695-81A8-60B87B6E8BFB}" type="datetime5">
              <a:rPr lang="en-US" smtClean="0"/>
              <a:t>29-Sep-16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3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Results: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594A2ED-70DC-4E92-991C-4DF3DB40B6FA}" type="datetime5">
              <a:rPr lang="en-US" smtClean="0"/>
              <a:t>29-Sep-16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8403" y="1741418"/>
            <a:ext cx="5914276" cy="393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6824" y="1277463"/>
            <a:ext cx="1877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dirty="0" smtClean="0"/>
              <a:t>Ground truth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7746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Results: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2C47D3B-479A-4BE0-9158-2A20CE44C78F}" type="datetime5">
              <a:rPr lang="en-US" smtClean="0"/>
              <a:t>29-Sep-16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3" name="Picture 6" descr="C:\Users\3117456\Documents\Presentations\2016-10-11 MIG 2016 - Comparative Study\fig\LCTTes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403" y="1741418"/>
            <a:ext cx="5914277" cy="393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29933" y="1277463"/>
            <a:ext cx="691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dirty="0" smtClean="0"/>
              <a:t>LCT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4801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Results: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A17B00-4F4D-457C-A363-0198A87C32BF}" type="datetime5">
              <a:rPr lang="en-US" smtClean="0"/>
              <a:t>29-Sep-16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4" name="Picture 3" descr="C:\Users\3117456\Documents\Presentations\2016-10-11 MIG 2016 - Comparative Study\fig\ECMTes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403" y="1741418"/>
            <a:ext cx="5914277" cy="393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187454" y="1277463"/>
            <a:ext cx="776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dirty="0" smtClean="0"/>
              <a:t>ECM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9545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Results: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BC68314-11B3-4A6F-90DE-A94342169C8D}" type="datetime5">
              <a:rPr lang="en-US" smtClean="0"/>
              <a:t>29-Sep-16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2050" name="Picture 2" descr="C:\Users\3117456\Documents\Presentations\2016-10-11 MIG 2016 - Comparative Study\fig\ClearanceGraphTes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403" y="1741418"/>
            <a:ext cx="5914277" cy="393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206690" y="1277463"/>
            <a:ext cx="737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dirty="0" smtClean="0"/>
              <a:t>CDG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3730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Results: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25CFC62-0D59-45CC-B8F8-6F3B9F214DA5}" type="datetime5">
              <a:rPr lang="en-US" smtClean="0"/>
              <a:t>29-Sep-16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3" name="Picture 8" descr="C:\Users\3117456\Documents\Presentations\2016-10-11 MIG 2016 - Comparative Study\fig\RecastTes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403" y="1744375"/>
            <a:ext cx="5914277" cy="393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068031" y="1277463"/>
            <a:ext cx="1015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dirty="0" smtClean="0"/>
              <a:t>Recast</a:t>
            </a:r>
          </a:p>
        </p:txBody>
      </p:sp>
    </p:spTree>
    <p:extLst>
      <p:ext uri="{BB962C8B-B14F-4D97-AF65-F5344CB8AC3E}">
        <p14:creationId xmlns:p14="http://schemas.microsoft.com/office/powerpoint/2010/main" val="103031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Results: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D6E17DA-38AF-4F4A-AD60-0A73E939144F}" type="datetime5">
              <a:rPr lang="en-US" smtClean="0"/>
              <a:t>29-Sep-16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3" name="Picture 7" descr="C:\Users\3117456\Documents\Presentations\2016-10-11 MIG 2016 - Comparative Study\fig\NEOGENTes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403" y="1741418"/>
            <a:ext cx="5914277" cy="393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921354" y="1277463"/>
            <a:ext cx="1308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dirty="0" smtClean="0"/>
              <a:t>NEOGEN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0353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Results: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1A20886-0AD4-4554-BBFA-59AF9F546A85}" type="datetime5">
              <a:rPr lang="en-US" smtClean="0"/>
              <a:t>29-Sep-16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3" name="Picture 4" descr="C:\Users\3117456\Documents\Presentations\2016-10-11 MIG 2016 - Comparative Study\fig\GridSamplingTes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403" y="1741418"/>
            <a:ext cx="5914277" cy="393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205888" y="1277463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dirty="0" smtClean="0"/>
              <a:t>Grid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8279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Results: Metrics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3D1A7A5-0FFD-46D9-90CD-1C2C49DFCFBA}" type="datetime5">
              <a:rPr lang="en-US" smtClean="0"/>
              <a:t>29-Sep-16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07957"/>
            <a:ext cx="5057412" cy="40932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216374"/>
            <a:ext cx="5057412" cy="30935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962" y="1340768"/>
            <a:ext cx="3581389" cy="46841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722" y="1783455"/>
            <a:ext cx="3871704" cy="33393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2633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Results: </a:t>
            </a:r>
            <a:r>
              <a:rPr lang="nl-NL" dirty="0" smtClean="0"/>
              <a:t>Selected </a:t>
            </a:r>
            <a:r>
              <a:rPr lang="nl-NL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Coverage/connectivity</a:t>
            </a:r>
          </a:p>
          <a:p>
            <a:pPr lvl="1"/>
            <a:r>
              <a:rPr lang="nl-NL" dirty="0" smtClean="0"/>
              <a:t>Voxels </a:t>
            </a:r>
            <a:r>
              <a:rPr lang="nl-NL" dirty="0" smtClean="0">
                <a:sym typeface="Wingdings" panose="05000000000000000000" pitchFamily="2" charset="2"/>
              </a:rPr>
              <a:t>often imperfect, even in mazes (Recast/CDG)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Higher resolutions could help (but...)</a:t>
            </a:r>
            <a:endParaRPr lang="nl-NL" dirty="0" smtClean="0">
              <a:sym typeface="Wingdings" panose="05000000000000000000" pitchFamily="2" charset="2"/>
            </a:endParaRPr>
          </a:p>
          <a:p>
            <a:pPr lvl="1"/>
            <a:r>
              <a:rPr lang="nl-NL" dirty="0" smtClean="0"/>
              <a:t>Numbers match visual inspection</a:t>
            </a:r>
          </a:p>
          <a:p>
            <a:r>
              <a:rPr lang="nl-NL" dirty="0" smtClean="0"/>
              <a:t>Complexity</a:t>
            </a:r>
          </a:p>
          <a:p>
            <a:pPr lvl="1"/>
            <a:r>
              <a:rPr lang="nl-NL" dirty="0" smtClean="0"/>
              <a:t>NEOGEN/ECM: Smaller graph, higher region complexity</a:t>
            </a:r>
          </a:p>
          <a:p>
            <a:pPr lvl="1"/>
            <a:r>
              <a:rPr lang="nl-NL" dirty="0" smtClean="0"/>
              <a:t>Recast: in-between, thanks to imperfections</a:t>
            </a:r>
          </a:p>
          <a:p>
            <a:pPr lvl="1"/>
            <a:r>
              <a:rPr lang="nl-NL" dirty="0" smtClean="0"/>
              <a:t>Grids are inefficient (but...)</a:t>
            </a:r>
          </a:p>
          <a:p>
            <a:r>
              <a:rPr lang="nl-NL" dirty="0" smtClean="0"/>
              <a:t>Performance</a:t>
            </a:r>
          </a:p>
          <a:p>
            <a:pPr lvl="1"/>
            <a:r>
              <a:rPr lang="nl-NL" dirty="0" smtClean="0"/>
              <a:t>LCT: fastest overall</a:t>
            </a:r>
          </a:p>
          <a:p>
            <a:pPr lvl="1"/>
            <a:r>
              <a:rPr lang="nl-NL" dirty="0" smtClean="0"/>
              <a:t>NEOGEN: usually fastest voxel-based method</a:t>
            </a:r>
          </a:p>
          <a:p>
            <a:pPr lvl="1"/>
            <a:r>
              <a:rPr lang="nl-NL" dirty="0" smtClean="0"/>
              <a:t>Voxels: time/memory doesn’t scale well to large environments</a:t>
            </a:r>
          </a:p>
          <a:p>
            <a:pPr lvl="1"/>
            <a:r>
              <a:rPr lang="nl-NL" dirty="0" smtClean="0"/>
              <a:t>Voxels vs. exact: difficult to judge</a:t>
            </a:r>
            <a:endParaRPr lang="nl-NL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3D98F21-2D09-4542-8A5F-748873B75CAD}" type="datetime5">
              <a:rPr lang="en-US" smtClean="0"/>
              <a:t>29-Sep-16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35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Conclusions and Discussion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and what to do next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A505-29FB-4DCC-A5BE-014A2A1156A9}" type="datetime5">
              <a:rPr lang="en-US" smtClean="0"/>
              <a:t>29-Sep-16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1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Navigation Meshes 101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577F492-32CB-4B6C-8292-44C337D78B17}" type="datetime5">
              <a:rPr lang="en-US" smtClean="0"/>
              <a:t>29-Sep-16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133" y="2749973"/>
            <a:ext cx="3199307" cy="3199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133" y="2749973"/>
            <a:ext cx="3199307" cy="31993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133" y="2749973"/>
            <a:ext cx="3199307" cy="31993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133" y="2749973"/>
            <a:ext cx="3199307" cy="3199307"/>
          </a:xfrm>
          <a:prstGeom prst="rect">
            <a:avLst/>
          </a:prstGeom>
        </p:spPr>
      </p:pic>
      <p:pic>
        <p:nvPicPr>
          <p:cNvPr id="1026" name="Picture 2" descr="C:\Users\3117456\Dropbox\UU\PhD Thesis Wouter\Chapters\Introduction\fig\city-crowd-3d-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473" y="2204864"/>
            <a:ext cx="6882066" cy="387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Path planning for characters </a:t>
            </a:r>
            <a:r>
              <a:rPr lang="nl-NL" dirty="0" smtClean="0"/>
              <a:t>in virtual environments</a:t>
            </a:r>
          </a:p>
          <a:p>
            <a:pPr lvl="1"/>
            <a:r>
              <a:rPr lang="nl-NL" dirty="0" smtClean="0"/>
              <a:t>Many characters: crowd </a:t>
            </a:r>
            <a:r>
              <a:rPr lang="nl-NL" dirty="0" smtClean="0"/>
              <a:t>simulation</a:t>
            </a:r>
          </a:p>
          <a:p>
            <a:r>
              <a:rPr lang="nl-NL" dirty="0" smtClean="0"/>
              <a:t>Games: real-time performance</a:t>
            </a:r>
          </a:p>
          <a:p>
            <a:pPr marL="457200" lvl="1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 Requires efficient data structures</a:t>
            </a:r>
            <a:endParaRPr lang="nl-NL" dirty="0"/>
          </a:p>
          <a:p>
            <a:endParaRPr lang="nl-NL" dirty="0" smtClean="0"/>
          </a:p>
          <a:p>
            <a:r>
              <a:rPr lang="nl-NL" dirty="0" smtClean="0"/>
              <a:t>Navigation mesh</a:t>
            </a:r>
          </a:p>
          <a:p>
            <a:pPr lvl="1"/>
            <a:r>
              <a:rPr lang="nl-NL" dirty="0" smtClean="0"/>
              <a:t>Environment representation </a:t>
            </a:r>
            <a:br>
              <a:rPr lang="nl-NL" dirty="0" smtClean="0"/>
            </a:br>
            <a:r>
              <a:rPr lang="nl-NL" dirty="0" smtClean="0"/>
              <a:t>for path planning purposes</a:t>
            </a:r>
            <a:endParaRPr lang="nl-NL" dirty="0" smtClean="0"/>
          </a:p>
          <a:p>
            <a:pPr lvl="1"/>
            <a:r>
              <a:rPr lang="nl-NL" dirty="0" smtClean="0"/>
              <a:t>Geometric </a:t>
            </a:r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regions </a:t>
            </a:r>
            <a:endParaRPr lang="nl-NL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Path planning in </a:t>
            </a:r>
            <a:r>
              <a:rPr lang="nl-NL" dirty="0" smtClean="0"/>
              <a:t>(</a:t>
            </a:r>
            <a:r>
              <a:rPr lang="nl-NL" dirty="0" smtClean="0"/>
              <a:t>dual) </a:t>
            </a:r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graph</a:t>
            </a:r>
          </a:p>
          <a:p>
            <a:pPr lvl="1"/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Path 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indicative route</a:t>
            </a:r>
            <a:endParaRPr lang="nl-NL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Flexibility for local movement</a:t>
            </a:r>
            <a:endParaRPr lang="nl-NL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90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Comparative study of navigation meshes</a:t>
            </a:r>
          </a:p>
          <a:p>
            <a:pPr lvl="1"/>
            <a:r>
              <a:rPr lang="nl-NL" dirty="0" smtClean="0"/>
              <a:t>Unified definitions</a:t>
            </a:r>
          </a:p>
          <a:p>
            <a:pPr lvl="1"/>
            <a:r>
              <a:rPr lang="nl-NL" dirty="0" smtClean="0"/>
              <a:t>Theoretical properties for classification</a:t>
            </a:r>
          </a:p>
          <a:p>
            <a:pPr lvl="1"/>
            <a:r>
              <a:rPr lang="nl-NL" dirty="0" smtClean="0"/>
              <a:t>Quality metrics</a:t>
            </a:r>
          </a:p>
          <a:p>
            <a:pPr lvl="2"/>
            <a:r>
              <a:rPr lang="nl-NL" dirty="0" smtClean="0"/>
              <a:t>3D coverage</a:t>
            </a:r>
            <a:endParaRPr lang="nl-NL" dirty="0" smtClean="0"/>
          </a:p>
          <a:p>
            <a:pPr lvl="1"/>
            <a:r>
              <a:rPr lang="nl-NL" dirty="0" smtClean="0"/>
              <a:t>Experimental comparison</a:t>
            </a:r>
          </a:p>
          <a:p>
            <a:pPr lvl="2"/>
            <a:r>
              <a:rPr lang="nl-NL" dirty="0" smtClean="0"/>
              <a:t>5 state-of-the-art navmeshes</a:t>
            </a:r>
          </a:p>
          <a:p>
            <a:pPr lvl="2"/>
            <a:r>
              <a:rPr lang="nl-NL" dirty="0" smtClean="0"/>
              <a:t>1 baseline grid</a:t>
            </a:r>
          </a:p>
          <a:p>
            <a:pPr lvl="2"/>
            <a:r>
              <a:rPr lang="nl-NL" dirty="0" smtClean="0"/>
              <a:t>Unified settings / environments</a:t>
            </a:r>
            <a:endParaRPr lang="nl-NL" dirty="0" smtClean="0"/>
          </a:p>
          <a:p>
            <a:pPr lvl="1"/>
            <a:endParaRPr lang="nl-NL" dirty="0"/>
          </a:p>
          <a:p>
            <a:r>
              <a:rPr lang="nl-NL" dirty="0" smtClean="0"/>
              <a:t>Main goals:</a:t>
            </a:r>
          </a:p>
          <a:p>
            <a:pPr lvl="1"/>
            <a:r>
              <a:rPr lang="nl-NL" dirty="0" smtClean="0"/>
              <a:t>Set </a:t>
            </a:r>
            <a:r>
              <a:rPr lang="nl-NL" dirty="0" smtClean="0"/>
              <a:t>a standard for evaluating/comparing navmeshes</a:t>
            </a:r>
          </a:p>
          <a:p>
            <a:pPr lvl="1"/>
            <a:r>
              <a:rPr lang="nl-NL" dirty="0"/>
              <a:t>Gain insight in (dis)advantages of each method</a:t>
            </a:r>
          </a:p>
          <a:p>
            <a:pPr lvl="1"/>
            <a:r>
              <a:rPr lang="nl-NL" dirty="0" smtClean="0"/>
              <a:t>Steer </a:t>
            </a:r>
            <a:r>
              <a:rPr lang="nl-NL" dirty="0" smtClean="0"/>
              <a:t>future </a:t>
            </a:r>
            <a:r>
              <a:rPr lang="nl-NL" dirty="0" smtClean="0"/>
              <a:t>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DD3CE8A-B76A-4C68-868E-6DC03B322E7E}" type="datetime5">
              <a:rPr lang="en-US" smtClean="0"/>
              <a:t>29-Sep-16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221" y="2276872"/>
            <a:ext cx="3803267" cy="34806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924944"/>
            <a:ext cx="5908367" cy="23174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634" y="3068960"/>
            <a:ext cx="5595686" cy="207028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94527" y="3496810"/>
            <a:ext cx="8856984" cy="1372350"/>
            <a:chOff x="179512" y="4221088"/>
            <a:chExt cx="8856984" cy="137235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698" y="4221088"/>
              <a:ext cx="2160798" cy="137104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4221089"/>
              <a:ext cx="2236967" cy="137104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760" y="4221353"/>
              <a:ext cx="2173400" cy="137140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69" y="4222031"/>
              <a:ext cx="2165379" cy="13714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551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Current Limitations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Metrics</a:t>
            </a:r>
          </a:p>
          <a:p>
            <a:pPr lvl="1"/>
            <a:r>
              <a:rPr lang="nl-NL" dirty="0"/>
              <a:t>How quickly can we compute paths in </a:t>
            </a:r>
            <a:r>
              <a:rPr lang="nl-NL" b="1" i="1" dirty="0"/>
              <a:t>G</a:t>
            </a:r>
            <a:r>
              <a:rPr lang="nl-NL" dirty="0"/>
              <a:t>?</a:t>
            </a:r>
          </a:p>
          <a:p>
            <a:pPr lvl="1"/>
            <a:r>
              <a:rPr lang="nl-NL" dirty="0"/>
              <a:t>How short are the resulting routes through </a:t>
            </a:r>
            <a:r>
              <a:rPr lang="nl-NL" b="1" i="1" dirty="0"/>
              <a:t>R</a:t>
            </a:r>
            <a:r>
              <a:rPr lang="nl-NL" dirty="0"/>
              <a:t>?</a:t>
            </a:r>
          </a:p>
          <a:p>
            <a:pPr lvl="1"/>
            <a:r>
              <a:rPr lang="nl-NL" dirty="0"/>
              <a:t>How </a:t>
            </a: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realistic </a:t>
            </a:r>
            <a:r>
              <a:rPr lang="nl-NL" dirty="0"/>
              <a:t>are these routes? (What is realistic</a:t>
            </a:r>
            <a:r>
              <a:rPr lang="nl-NL" dirty="0" smtClean="0"/>
              <a:t>?)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Environments</a:t>
            </a:r>
            <a:endParaRPr lang="nl-NL" dirty="0" smtClean="0"/>
          </a:p>
          <a:p>
            <a:pPr lvl="1"/>
            <a:r>
              <a:rPr lang="nl-NL" dirty="0" smtClean="0"/>
              <a:t>Add </a:t>
            </a:r>
            <a:r>
              <a:rPr lang="nl-NL" dirty="0"/>
              <a:t>examples from more papers</a:t>
            </a:r>
          </a:p>
          <a:p>
            <a:pPr lvl="1"/>
            <a:r>
              <a:rPr lang="nl-NL" dirty="0"/>
              <a:t>Add real-world locations</a:t>
            </a:r>
          </a:p>
          <a:p>
            <a:pPr lvl="1"/>
            <a:r>
              <a:rPr lang="nl-NL" dirty="0"/>
              <a:t>Add actual game levels </a:t>
            </a:r>
            <a:r>
              <a:rPr lang="nl-NL" dirty="0" smtClean="0"/>
              <a:t>(if allowed)</a:t>
            </a:r>
          </a:p>
          <a:p>
            <a:pPr lvl="1"/>
            <a:endParaRPr lang="nl-NL" dirty="0"/>
          </a:p>
          <a:p>
            <a:r>
              <a:rPr lang="nl-NL" dirty="0" smtClean="0"/>
              <a:t>Settings</a:t>
            </a:r>
          </a:p>
          <a:p>
            <a:pPr lvl="1"/>
            <a:r>
              <a:rPr lang="nl-NL" dirty="0" smtClean="0"/>
              <a:t>Some methods have many parameters</a:t>
            </a:r>
          </a:p>
          <a:p>
            <a:pPr lvl="1"/>
            <a:r>
              <a:rPr lang="nl-NL" dirty="0" smtClean="0"/>
              <a:t>Many possible combinations; we only used 1</a:t>
            </a:r>
          </a:p>
          <a:p>
            <a:pPr lvl="1"/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Automatically</a:t>
            </a:r>
            <a:r>
              <a:rPr lang="nl-NL" dirty="0" smtClean="0"/>
              <a:t> deduce the best settings</a:t>
            </a:r>
            <a:r>
              <a:rPr lang="nl-NL" dirty="0" smtClean="0"/>
              <a:t>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6673959-3B2E-46C7-84EF-B8A53F5CB73C}" type="datetime5">
              <a:rPr lang="en-US" smtClean="0"/>
              <a:t>29-Sep-16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0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11561" y="4561431"/>
            <a:ext cx="6408712" cy="396044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Rounded Rectangle 1"/>
          <p:cNvSpPr/>
          <p:nvPr/>
        </p:nvSpPr>
        <p:spPr>
          <a:xfrm>
            <a:off x="5441152" y="2220092"/>
            <a:ext cx="2592288" cy="36004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Future Work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EEEA39D-B22B-4A0D-A132-FED8F0969370}" type="datetime5">
              <a:rPr lang="en-US" smtClean="0"/>
              <a:t>29-Sep-16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32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Work on </a:t>
            </a:r>
            <a:r>
              <a:rPr lang="nl-NL" dirty="0" smtClean="0"/>
              <a:t>limitations</a:t>
            </a:r>
            <a:endParaRPr lang="nl-NL" dirty="0" smtClean="0"/>
          </a:p>
          <a:p>
            <a:pPr lvl="1"/>
            <a:r>
              <a:rPr lang="nl-NL" dirty="0" smtClean="0"/>
              <a:t>Add more environments</a:t>
            </a:r>
          </a:p>
          <a:p>
            <a:pPr lvl="1"/>
            <a:r>
              <a:rPr lang="nl-NL" dirty="0" smtClean="0"/>
              <a:t>Try a range of settings</a:t>
            </a:r>
          </a:p>
          <a:p>
            <a:pPr lvl="1"/>
            <a:r>
              <a:rPr lang="nl-NL" dirty="0" smtClean="0"/>
              <a:t>Develop new metrics: planning time, path quality, realism</a:t>
            </a:r>
          </a:p>
          <a:p>
            <a:pPr lvl="1"/>
            <a:endParaRPr lang="nl-NL" dirty="0"/>
          </a:p>
          <a:p>
            <a:r>
              <a:rPr lang="nl-NL" dirty="0" smtClean="0"/>
              <a:t>Make our ingredients publicly available</a:t>
            </a:r>
          </a:p>
          <a:p>
            <a:pPr lvl="1"/>
            <a:r>
              <a:rPr lang="nl-NL" dirty="0" smtClean="0"/>
              <a:t>(Environment OBJs are in the supplementary file)</a:t>
            </a:r>
          </a:p>
          <a:p>
            <a:pPr lvl="1"/>
            <a:r>
              <a:rPr lang="nl-NL" dirty="0" smtClean="0"/>
              <a:t>Website </a:t>
            </a:r>
            <a:r>
              <a:rPr lang="nl-NL" dirty="0"/>
              <a:t>with </a:t>
            </a:r>
            <a:r>
              <a:rPr lang="nl-NL" dirty="0" smtClean="0"/>
              <a:t>environments, like [Sturtevant </a:t>
            </a:r>
            <a:r>
              <a:rPr lang="nl-NL" dirty="0"/>
              <a:t>2012</a:t>
            </a:r>
            <a:r>
              <a:rPr lang="nl-NL" dirty="0" smtClean="0"/>
              <a:t>]</a:t>
            </a:r>
          </a:p>
          <a:p>
            <a:pPr lvl="1"/>
            <a:r>
              <a:rPr lang="nl-NL" dirty="0" smtClean="0"/>
              <a:t>Donwloadable benchmark tool, like [Singh et al. 2009]</a:t>
            </a:r>
            <a:endParaRPr lang="nl-NL" dirty="0"/>
          </a:p>
          <a:p>
            <a:pPr lvl="1"/>
            <a:endParaRPr lang="nl-NL" dirty="0" smtClean="0"/>
          </a:p>
          <a:p>
            <a:r>
              <a:rPr lang="nl-NL" dirty="0" smtClean="0"/>
              <a:t>Develop </a:t>
            </a:r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exact </a:t>
            </a:r>
            <a:r>
              <a:rPr lang="nl-NL" dirty="0" smtClean="0"/>
              <a:t>algorithms for 3DE </a:t>
            </a:r>
            <a:r>
              <a:rPr lang="nl-NL" dirty="0" smtClean="0">
                <a:sym typeface="Wingdings" panose="05000000000000000000" pitchFamily="2" charset="2"/>
              </a:rPr>
              <a:t> WE</a:t>
            </a:r>
            <a:r>
              <a:rPr lang="en-US" dirty="0" smtClean="0">
                <a:sym typeface="Wingdings" panose="05000000000000000000" pitchFamily="2" charset="2"/>
              </a:rPr>
              <a:t>  MLE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Or hybrid techniques?</a:t>
            </a:r>
          </a:p>
        </p:txBody>
      </p:sp>
    </p:spTree>
    <p:extLst>
      <p:ext uri="{BB962C8B-B14F-4D97-AF65-F5344CB8AC3E}">
        <p14:creationId xmlns:p14="http://schemas.microsoft.com/office/powerpoint/2010/main" val="162225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final slide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Join the comparison?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W.G.vanToll@uu.nl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6F1023-37C4-44B2-9698-1882F7F4DFA6}" type="datetime5">
              <a:rPr lang="en-US" smtClean="0"/>
              <a:t>29-Sep-16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33</a:t>
            </a:fld>
            <a:endParaRPr lang="en-US"/>
          </a:p>
        </p:txBody>
      </p:sp>
      <p:pic>
        <p:nvPicPr>
          <p:cNvPr id="4098" name="Picture 2" descr="http://vignette4.wikia.nocookie.net/blockland/images/c/c5/I_want_you_poster.jpg/revision/latest?cb=201207061438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96752"/>
            <a:ext cx="2676446" cy="299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36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State of the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Many navigation meshes have been developed</a:t>
            </a:r>
          </a:p>
          <a:p>
            <a:pPr lvl="1"/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Automatic </a:t>
            </a:r>
            <a:r>
              <a:rPr lang="nl-NL" dirty="0" smtClean="0"/>
              <a:t>construction for 2D/3D environments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Different papers...</a:t>
            </a:r>
          </a:p>
          <a:p>
            <a:pPr lvl="1"/>
            <a:r>
              <a:rPr lang="nl-NL" dirty="0" smtClean="0"/>
              <a:t>...use different assumptions about the input</a:t>
            </a:r>
            <a:endParaRPr lang="nl-NL" dirty="0"/>
          </a:p>
          <a:p>
            <a:pPr lvl="1"/>
            <a:r>
              <a:rPr lang="nl-NL" dirty="0" smtClean="0"/>
              <a:t>...may </a:t>
            </a:r>
            <a:r>
              <a:rPr lang="nl-NL" dirty="0"/>
              <a:t>have </a:t>
            </a:r>
            <a:r>
              <a:rPr lang="nl-NL" dirty="0" smtClean="0"/>
              <a:t>different applications </a:t>
            </a:r>
            <a:r>
              <a:rPr lang="nl-NL" dirty="0"/>
              <a:t>in mind</a:t>
            </a:r>
          </a:p>
          <a:p>
            <a:pPr lvl="1"/>
            <a:r>
              <a:rPr lang="nl-NL" dirty="0" smtClean="0"/>
              <a:t>...use different </a:t>
            </a:r>
            <a:r>
              <a:rPr lang="nl-NL" dirty="0"/>
              <a:t>environments, </a:t>
            </a:r>
            <a:r>
              <a:rPr lang="nl-NL" dirty="0" smtClean="0"/>
              <a:t>hardware, settings, etc.</a:t>
            </a:r>
          </a:p>
          <a:p>
            <a:pPr lvl="1"/>
            <a:endParaRPr lang="nl-NL" dirty="0" smtClean="0"/>
          </a:p>
          <a:p>
            <a:r>
              <a:rPr lang="nl-NL" dirty="0"/>
              <a:t>How “good” </a:t>
            </a:r>
            <a:r>
              <a:rPr lang="nl-NL" dirty="0" smtClean="0"/>
              <a:t>is a navigation mesh? </a:t>
            </a:r>
            <a:endParaRPr lang="nl-NL" dirty="0"/>
          </a:p>
          <a:p>
            <a:r>
              <a:rPr lang="nl-NL" dirty="0"/>
              <a:t>Where should research go next?</a:t>
            </a:r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184B292-B6ED-4532-8A97-E1F7DB77B54E}" type="datetime5">
              <a:rPr lang="en-US" smtClean="0"/>
              <a:t>29-Sep-16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23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11560" y="2589657"/>
            <a:ext cx="792088" cy="36004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Comparative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Successful benchmarking in related </a:t>
            </a:r>
            <a:r>
              <a:rPr lang="nl-NL" dirty="0" smtClean="0"/>
              <a:t>areas</a:t>
            </a:r>
            <a:endParaRPr lang="nl-NL" dirty="0"/>
          </a:p>
          <a:p>
            <a:pPr lvl="1"/>
            <a:r>
              <a:rPr lang="nl-NL" dirty="0"/>
              <a:t>Grid-based path planning [Sturtevant 2012]</a:t>
            </a:r>
          </a:p>
          <a:p>
            <a:pPr lvl="1"/>
            <a:r>
              <a:rPr lang="nl-NL" dirty="0" smtClean="0"/>
              <a:t>Collision </a:t>
            </a:r>
            <a:r>
              <a:rPr lang="nl-NL" dirty="0"/>
              <a:t>avoidance [Singh et al. 2009]</a:t>
            </a:r>
          </a:p>
          <a:p>
            <a:endParaRPr lang="nl-NL" dirty="0" smtClean="0"/>
          </a:p>
          <a:p>
            <a:r>
              <a:rPr lang="nl-NL" dirty="0" smtClean="0"/>
              <a:t>Time to do it for navmeshes as well</a:t>
            </a:r>
            <a:endParaRPr lang="nl-NL" dirty="0" smtClean="0"/>
          </a:p>
          <a:p>
            <a:pPr lvl="1"/>
            <a:r>
              <a:rPr lang="nl-NL" dirty="0" smtClean="0"/>
              <a:t>Set </a:t>
            </a:r>
            <a:r>
              <a:rPr lang="nl-NL" dirty="0" smtClean="0"/>
              <a:t>a standard for </a:t>
            </a:r>
            <a:r>
              <a:rPr lang="nl-NL" dirty="0" smtClean="0"/>
              <a:t>evaluation / comparison</a:t>
            </a:r>
            <a:endParaRPr lang="nl-NL" dirty="0" smtClean="0"/>
          </a:p>
          <a:p>
            <a:pPr lvl="1"/>
            <a:r>
              <a:rPr lang="nl-NL" dirty="0" smtClean="0"/>
              <a:t>Gain insight in (dis)advantages of each method</a:t>
            </a:r>
            <a:endParaRPr lang="nl-NL" dirty="0" smtClean="0"/>
          </a:p>
          <a:p>
            <a:pPr lvl="1"/>
            <a:r>
              <a:rPr lang="nl-NL" dirty="0" smtClean="0"/>
              <a:t>Steer future research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DD3CE8A-B76A-4C68-868E-6DC03B322E7E}" type="datetime5">
              <a:rPr lang="en-US" smtClean="0"/>
              <a:t>29-Sep-16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24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Definitions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Environments and navigation meshes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1349-90C2-4E36-B846-990A86055FC6}" type="datetime5">
              <a:rPr lang="en-US" smtClean="0"/>
              <a:t>29-Sep-16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4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Environments </a:t>
            </a:r>
            <a:r>
              <a:rPr lang="nl-NL" dirty="0" smtClean="0"/>
              <a:t>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5184576"/>
          </a:xfrm>
        </p:spPr>
        <p:txBody>
          <a:bodyPr>
            <a:normAutofit/>
          </a:bodyPr>
          <a:lstStyle/>
          <a:p>
            <a:r>
              <a:rPr lang="nl-NL" dirty="0" smtClean="0"/>
              <a:t>3D </a:t>
            </a:r>
            <a:r>
              <a:rPr lang="nl-NL" dirty="0"/>
              <a:t>environment (</a:t>
            </a: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3DE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Raw collection of </a:t>
            </a:r>
            <a:r>
              <a:rPr lang="nl-NL" dirty="0" smtClean="0"/>
              <a:t>polygons: floors</a:t>
            </a:r>
            <a:r>
              <a:rPr lang="nl-NL" dirty="0"/>
              <a:t>, </a:t>
            </a:r>
            <a:r>
              <a:rPr lang="nl-NL" dirty="0" smtClean="0"/>
              <a:t>walls, staircases, ...</a:t>
            </a:r>
            <a:endParaRPr lang="nl-NL" dirty="0"/>
          </a:p>
          <a:p>
            <a:pPr lvl="1"/>
            <a:r>
              <a:rPr lang="nl-NL" dirty="0"/>
              <a:t>Assuming a common </a:t>
            </a:r>
            <a:r>
              <a:rPr lang="nl-NL" dirty="0" smtClean="0"/>
              <a:t>gravity direction / ground </a:t>
            </a:r>
            <a:r>
              <a:rPr lang="nl-NL" dirty="0"/>
              <a:t>plane </a:t>
            </a:r>
            <a:r>
              <a:rPr lang="nl-NL" i="1" dirty="0" smtClean="0"/>
              <a:t>P</a:t>
            </a:r>
            <a:endParaRPr lang="nl-NL" dirty="0" smtClean="0"/>
          </a:p>
          <a:p>
            <a:pPr lvl="1"/>
            <a:endParaRPr lang="nl-NL" i="1" dirty="0"/>
          </a:p>
          <a:p>
            <a:r>
              <a:rPr lang="nl-NL" dirty="0" smtClean="0"/>
              <a:t>Walkable </a:t>
            </a:r>
            <a:r>
              <a:rPr lang="nl-NL" dirty="0"/>
              <a:t>environment (</a:t>
            </a: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WE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P</a:t>
            </a:r>
            <a:r>
              <a:rPr lang="nl-NL" dirty="0" smtClean="0"/>
              <a:t>olygons in 3D on which characters can </a:t>
            </a:r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walk</a:t>
            </a:r>
          </a:p>
          <a:p>
            <a:pPr lvl="1"/>
            <a:r>
              <a:rPr lang="nl-NL" dirty="0" smtClean="0"/>
              <a:t>Free </a:t>
            </a:r>
            <a:r>
              <a:rPr lang="nl-NL" dirty="0"/>
              <a:t>space </a:t>
            </a:r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nl-NL" baseline="-25000" dirty="0" smtClean="0">
                <a:solidFill>
                  <a:schemeClr val="accent6">
                    <a:lumMod val="75000"/>
                  </a:schemeClr>
                </a:solidFill>
              </a:rPr>
              <a:t>free</a:t>
            </a:r>
            <a:r>
              <a:rPr lang="nl-NL" dirty="0" smtClean="0"/>
              <a:t> of </a:t>
            </a:r>
            <a:r>
              <a:rPr lang="nl-NL" dirty="0"/>
              <a:t>a 3DE based on </a:t>
            </a:r>
            <a:r>
              <a:rPr lang="nl-NL" dirty="0" smtClean="0"/>
              <a:t>parameters</a:t>
            </a:r>
          </a:p>
          <a:p>
            <a:pPr lvl="2"/>
            <a:r>
              <a:rPr lang="nl-NL" dirty="0" smtClean="0"/>
              <a:t>Character height, maximum slope w.r.t. </a:t>
            </a:r>
            <a:r>
              <a:rPr lang="nl-NL" i="1" dirty="0" smtClean="0"/>
              <a:t>P</a:t>
            </a:r>
            <a:r>
              <a:rPr lang="nl-NL" dirty="0" smtClean="0"/>
              <a:t>, ...</a:t>
            </a:r>
            <a:endParaRPr lang="nl-NL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D6E81BA-5688-41B1-A761-1D61A214DF08}" type="datetime5">
              <a:rPr lang="en-US" smtClean="0"/>
              <a:t>29-Sep-16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21089"/>
            <a:ext cx="2236967" cy="13710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221353"/>
            <a:ext cx="2173400" cy="137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4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Environments </a:t>
            </a:r>
            <a:r>
              <a:rPr lang="nl-NL" dirty="0" smtClean="0"/>
              <a:t>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Multi-layered environment (</a:t>
            </a:r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MLE</a:t>
            </a:r>
            <a:r>
              <a:rPr lang="nl-NL" dirty="0" smtClean="0"/>
              <a:t>)</a:t>
            </a:r>
          </a:p>
          <a:p>
            <a:pPr lvl="1"/>
            <a:r>
              <a:rPr lang="nl-NL" dirty="0" smtClean="0"/>
              <a:t>Subdivision of a WE into layers {</a:t>
            </a:r>
            <a:r>
              <a:rPr lang="nl-NL" i="1" dirty="0" smtClean="0"/>
              <a:t>L</a:t>
            </a:r>
            <a:r>
              <a:rPr lang="nl-NL" baseline="-25000" dirty="0" smtClean="0"/>
              <a:t>0</a:t>
            </a:r>
            <a:r>
              <a:rPr lang="nl-NL" dirty="0" smtClean="0"/>
              <a:t>, </a:t>
            </a:r>
            <a:r>
              <a:rPr lang="nl-NL" i="1" dirty="0" smtClean="0"/>
              <a:t>L</a:t>
            </a:r>
            <a:r>
              <a:rPr lang="nl-NL" baseline="-25000" dirty="0" smtClean="0"/>
              <a:t>1</a:t>
            </a:r>
            <a:r>
              <a:rPr lang="nl-NL" dirty="0" smtClean="0"/>
              <a:t>, ...}</a:t>
            </a:r>
          </a:p>
          <a:p>
            <a:pPr lvl="1"/>
            <a:r>
              <a:rPr lang="nl-NL" dirty="0" smtClean="0"/>
              <a:t>Each </a:t>
            </a:r>
            <a:r>
              <a:rPr lang="nl-NL" i="1" dirty="0" smtClean="0"/>
              <a:t>L</a:t>
            </a:r>
            <a:r>
              <a:rPr lang="nl-NL" baseline="-25000" dirty="0" smtClean="0"/>
              <a:t>i</a:t>
            </a:r>
            <a:r>
              <a:rPr lang="nl-NL" dirty="0" smtClean="0"/>
              <a:t> can be projected onto </a:t>
            </a:r>
            <a:r>
              <a:rPr lang="nl-NL" i="1" dirty="0" smtClean="0"/>
              <a:t>P </a:t>
            </a:r>
            <a:r>
              <a:rPr lang="nl-NL" dirty="0" smtClean="0"/>
              <a:t>without overlap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2D environment (</a:t>
            </a:r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2DE</a:t>
            </a:r>
            <a:r>
              <a:rPr lang="nl-NL" dirty="0" smtClean="0"/>
              <a:t>)</a:t>
            </a:r>
          </a:p>
          <a:p>
            <a:pPr lvl="1"/>
            <a:r>
              <a:rPr lang="nl-NL" dirty="0" smtClean="0"/>
              <a:t>Polygons in 2D on which characters can walk</a:t>
            </a:r>
          </a:p>
          <a:p>
            <a:pPr lvl="1"/>
            <a:r>
              <a:rPr lang="nl-NL" dirty="0" smtClean="0"/>
              <a:t>2DE embedded in 3D == MLE with one layer</a:t>
            </a:r>
            <a:endParaRPr lang="nl-NL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680A563-A1EF-4EBD-B783-85D349AD26D6}" type="datetime5">
              <a:rPr lang="en-US" smtClean="0"/>
              <a:t>29-Sep-16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21089"/>
            <a:ext cx="2236967" cy="13710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221353"/>
            <a:ext cx="2173400" cy="13714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869" y="4222031"/>
            <a:ext cx="2165379" cy="1371407"/>
          </a:xfrm>
          <a:prstGeom prst="rect">
            <a:avLst/>
          </a:prstGeom>
        </p:spPr>
      </p:pic>
      <p:cxnSp>
        <p:nvCxnSpPr>
          <p:cNvPr id="15" name="Elbow Connector 14"/>
          <p:cNvCxnSpPr/>
          <p:nvPr/>
        </p:nvCxnSpPr>
        <p:spPr>
          <a:xfrm rot="16200000" flipH="1">
            <a:off x="4324207" y="4477317"/>
            <a:ext cx="678" cy="2223099"/>
          </a:xfrm>
          <a:prstGeom prst="bentConnector3">
            <a:avLst>
              <a:gd name="adj1" fmla="val 33816814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03848" y="5877272"/>
            <a:ext cx="2258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Next presentation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51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Navigation </a:t>
            </a:r>
            <a:r>
              <a:rPr lang="nl-NL" dirty="0" smtClean="0"/>
              <a:t>Mesh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Navigation </a:t>
            </a:r>
            <a:r>
              <a:rPr lang="nl-NL" dirty="0" smtClean="0"/>
              <a:t>mesh</a:t>
            </a:r>
          </a:p>
          <a:p>
            <a:pPr lvl="1"/>
            <a:r>
              <a:rPr lang="nl-NL" b="1" i="1" dirty="0" smtClean="0"/>
              <a:t>R</a:t>
            </a:r>
            <a:r>
              <a:rPr lang="nl-NL" dirty="0" smtClean="0"/>
              <a:t> = {</a:t>
            </a:r>
            <a:r>
              <a:rPr lang="nl-NL" i="1" dirty="0" smtClean="0"/>
              <a:t>R</a:t>
            </a:r>
            <a:r>
              <a:rPr lang="nl-NL" baseline="-25000" dirty="0" smtClean="0"/>
              <a:t>0</a:t>
            </a:r>
            <a:r>
              <a:rPr lang="nl-NL" dirty="0" smtClean="0"/>
              <a:t>, </a:t>
            </a:r>
            <a:r>
              <a:rPr lang="nl-NL" i="1" dirty="0" smtClean="0"/>
              <a:t>R</a:t>
            </a:r>
            <a:r>
              <a:rPr lang="nl-NL" baseline="-25000" dirty="0" smtClean="0"/>
              <a:t>1</a:t>
            </a:r>
            <a:r>
              <a:rPr lang="nl-NL" dirty="0" smtClean="0"/>
              <a:t>, ...} = </a:t>
            </a:r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regions</a:t>
            </a:r>
            <a:r>
              <a:rPr lang="nl-NL" dirty="0" smtClean="0"/>
              <a:t> in 3D that represent E</a:t>
            </a:r>
            <a:r>
              <a:rPr lang="nl-NL" baseline="-25000" dirty="0" smtClean="0"/>
              <a:t>free</a:t>
            </a:r>
            <a:endParaRPr lang="nl-NL" dirty="0"/>
          </a:p>
          <a:p>
            <a:pPr lvl="1"/>
            <a:r>
              <a:rPr lang="nl-NL" b="1" i="1" dirty="0" smtClean="0"/>
              <a:t>G</a:t>
            </a:r>
            <a:r>
              <a:rPr lang="nl-NL" dirty="0" smtClean="0"/>
              <a:t> = (</a:t>
            </a:r>
            <a:r>
              <a:rPr lang="nl-NL" i="1" dirty="0" smtClean="0"/>
              <a:t>V</a:t>
            </a:r>
            <a:r>
              <a:rPr lang="nl-NL" dirty="0" smtClean="0"/>
              <a:t>,</a:t>
            </a:r>
            <a:r>
              <a:rPr lang="nl-NL" i="1" dirty="0" smtClean="0"/>
              <a:t>E</a:t>
            </a:r>
            <a:r>
              <a:rPr lang="nl-NL" dirty="0" smtClean="0"/>
              <a:t>) = </a:t>
            </a:r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graph</a:t>
            </a:r>
            <a:r>
              <a:rPr lang="nl-NL" dirty="0" smtClean="0"/>
              <a:t> that describes how to move between </a:t>
            </a:r>
            <a:r>
              <a:rPr lang="nl-NL" dirty="0" smtClean="0"/>
              <a:t>regions</a:t>
            </a:r>
          </a:p>
          <a:p>
            <a:pPr lvl="1"/>
            <a:r>
              <a:rPr lang="nl-NL" dirty="0" smtClean="0"/>
              <a:t>Often</a:t>
            </a:r>
            <a:r>
              <a:rPr lang="nl-NL" dirty="0" smtClean="0"/>
              <a:t>, </a:t>
            </a:r>
            <a:r>
              <a:rPr lang="nl-NL" b="1" i="1" dirty="0" smtClean="0"/>
              <a:t>G</a:t>
            </a:r>
            <a:r>
              <a:rPr lang="nl-NL" dirty="0" smtClean="0"/>
              <a:t> is </a:t>
            </a:r>
            <a:r>
              <a:rPr lang="nl-NL" dirty="0" smtClean="0"/>
              <a:t>the </a:t>
            </a:r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dual graph </a:t>
            </a:r>
            <a:r>
              <a:rPr lang="nl-NL" dirty="0" smtClean="0"/>
              <a:t>of </a:t>
            </a:r>
            <a:r>
              <a:rPr lang="nl-NL" b="1" i="1" dirty="0" smtClean="0"/>
              <a:t>R</a:t>
            </a:r>
          </a:p>
          <a:p>
            <a:pPr lvl="1"/>
            <a:endParaRPr lang="nl-NL" b="1" i="1" dirty="0"/>
          </a:p>
          <a:p>
            <a:r>
              <a:rPr lang="nl-NL" dirty="0" smtClean="0"/>
              <a:t>Two types of construction algorithms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CB7AFB0-2C0B-4447-AE32-D92A37C0F251}" type="datetime5">
              <a:rPr lang="en-US" smtClean="0"/>
              <a:t>29-Sep-16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Motion in Games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698" y="4221088"/>
            <a:ext cx="2160798" cy="13710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21089"/>
            <a:ext cx="2236967" cy="13710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221353"/>
            <a:ext cx="2173400" cy="137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869" y="4222031"/>
            <a:ext cx="2165379" cy="1371407"/>
          </a:xfrm>
          <a:prstGeom prst="rect">
            <a:avLst/>
          </a:prstGeom>
        </p:spPr>
      </p:pic>
      <p:cxnSp>
        <p:nvCxnSpPr>
          <p:cNvPr id="24" name="Elbow Connector 23"/>
          <p:cNvCxnSpPr>
            <a:stCxn id="8" idx="0"/>
            <a:endCxn id="7" idx="0"/>
          </p:cNvCxnSpPr>
          <p:nvPr/>
        </p:nvCxnSpPr>
        <p:spPr>
          <a:xfrm rot="5400000" flipH="1" flipV="1">
            <a:off x="4627046" y="892039"/>
            <a:ext cx="1" cy="6658101"/>
          </a:xfrm>
          <a:prstGeom prst="bentConnector3">
            <a:avLst>
              <a:gd name="adj1" fmla="val 22860100000"/>
            </a:avLst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10" idx="2"/>
            <a:endCxn id="7" idx="2"/>
          </p:cNvCxnSpPr>
          <p:nvPr/>
        </p:nvCxnSpPr>
        <p:spPr>
          <a:xfrm rot="5400000" flipH="1" flipV="1">
            <a:off x="6838176" y="4475517"/>
            <a:ext cx="1304" cy="2234538"/>
          </a:xfrm>
          <a:prstGeom prst="bentConnector3">
            <a:avLst>
              <a:gd name="adj1" fmla="val -17530675"/>
            </a:avLst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779912" y="3573016"/>
            <a:ext cx="161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Voxel-based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67573" y="5877272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Exact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72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Montserrat"/>
        <a:ea typeface=""/>
        <a:cs typeface=""/>
      </a:majorFont>
      <a:minorFont>
        <a:latin typeface="Merriweath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2242</TotalTime>
  <Words>1432</Words>
  <Application>Microsoft Office PowerPoint</Application>
  <PresentationFormat>On-screen Show (4:3)</PresentationFormat>
  <Paragraphs>317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Wingdings</vt:lpstr>
      <vt:lpstr>Merriweather</vt:lpstr>
      <vt:lpstr>Montserrat</vt:lpstr>
      <vt:lpstr>Calibri</vt:lpstr>
      <vt:lpstr>Office Theme</vt:lpstr>
      <vt:lpstr>A Comparative Study  of Navigation Meshes . Motion in Games 2016</vt:lpstr>
      <vt:lpstr>Introduction</vt:lpstr>
      <vt:lpstr>Navigation Meshes 101</vt:lpstr>
      <vt:lpstr>State of the Art</vt:lpstr>
      <vt:lpstr>Comparative Study</vt:lpstr>
      <vt:lpstr>Definitions</vt:lpstr>
      <vt:lpstr>Environments (1/2)</vt:lpstr>
      <vt:lpstr>Environments (2/2)</vt:lpstr>
      <vt:lpstr>Navigation Mesh</vt:lpstr>
      <vt:lpstr>Featured Navigation Meshes (1/2)</vt:lpstr>
      <vt:lpstr>Featured Navigation Meshes (2/2)</vt:lpstr>
      <vt:lpstr>Quality Metrics</vt:lpstr>
      <vt:lpstr>Coverage Metrics (1/2)</vt:lpstr>
      <vt:lpstr>Coverage Metrics (2/2)</vt:lpstr>
      <vt:lpstr>Other Metrics</vt:lpstr>
      <vt:lpstr>Experiments and Results</vt:lpstr>
      <vt:lpstr>Environments: 2D</vt:lpstr>
      <vt:lpstr>Environments: MLEs (1/2)</vt:lpstr>
      <vt:lpstr>Environments: MLEs (2/2)</vt:lpstr>
      <vt:lpstr>Results: Example</vt:lpstr>
      <vt:lpstr>Results: Example</vt:lpstr>
      <vt:lpstr>Results: Example</vt:lpstr>
      <vt:lpstr>Results: Example</vt:lpstr>
      <vt:lpstr>Results: Example</vt:lpstr>
      <vt:lpstr>Results: Example</vt:lpstr>
      <vt:lpstr>Results: Example</vt:lpstr>
      <vt:lpstr>Results: Metrics</vt:lpstr>
      <vt:lpstr>Results: Selected Observations</vt:lpstr>
      <vt:lpstr>Conclusions and Discussion</vt:lpstr>
      <vt:lpstr>Summary</vt:lpstr>
      <vt:lpstr>Current Limitations</vt:lpstr>
      <vt:lpstr>Future Work</vt:lpstr>
      <vt:lpstr>The final slide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Wouter van Toll</dc:creator>
  <cp:lastModifiedBy>Wouter van Toll</cp:lastModifiedBy>
  <cp:revision>193</cp:revision>
  <dcterms:created xsi:type="dcterms:W3CDTF">2015-03-18T13:29:00Z</dcterms:created>
  <dcterms:modified xsi:type="dcterms:W3CDTF">2016-09-29T14:02:59Z</dcterms:modified>
</cp:coreProperties>
</file>